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59" r:id="rId5"/>
    <p:sldId id="261" r:id="rId6"/>
    <p:sldId id="262"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115" d="100"/>
          <a:sy n="115"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610286D-B2DB-4F8A-83EB-27E48872E984}"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2317431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10286D-B2DB-4F8A-83EB-27E48872E984}"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1078246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610286D-B2DB-4F8A-83EB-27E48872E984}"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1604522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610286D-B2DB-4F8A-83EB-27E48872E984}"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4106407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610286D-B2DB-4F8A-83EB-27E48872E984}" type="datetimeFigureOut">
              <a:rPr lang="en-GB" smtClean="0"/>
              <a:t>06/09/2024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2338078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610286D-B2DB-4F8A-83EB-27E48872E984}" type="datetimeFigureOut">
              <a:rPr lang="en-GB" smtClean="0"/>
              <a:t>06/09/2024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1517669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10286D-B2DB-4F8A-83EB-27E48872E984}" type="datetimeFigureOut">
              <a:rPr lang="en-GB" smtClean="0"/>
              <a:t>06/09/2024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2465779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610286D-B2DB-4F8A-83EB-27E48872E984}"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1350184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610286D-B2DB-4F8A-83EB-27E48872E984}"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346893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10286D-B2DB-4F8A-83EB-27E48872E984}"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3687066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10286D-B2DB-4F8A-83EB-27E48872E984}"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8AE4F3-AD59-41EE-AD30-FB7B54BF559D}" type="slidenum">
              <a:rPr lang="en-GB" smtClean="0"/>
              <a:t>‹#›</a:t>
            </a:fld>
            <a:endParaRPr lang="en-GB"/>
          </a:p>
        </p:txBody>
      </p:sp>
    </p:spTree>
    <p:extLst>
      <p:ext uri="{BB962C8B-B14F-4D97-AF65-F5344CB8AC3E}">
        <p14:creationId xmlns:p14="http://schemas.microsoft.com/office/powerpoint/2010/main" val="4137770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0286D-B2DB-4F8A-83EB-27E48872E984}" type="datetimeFigureOut">
              <a:rPr lang="en-GB" smtClean="0"/>
              <a:t>06/09/2024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8AE4F3-AD59-41EE-AD30-FB7B54BF559D}" type="slidenum">
              <a:rPr lang="en-GB" smtClean="0"/>
              <a:t>‹#›</a:t>
            </a:fld>
            <a:endParaRPr lang="en-GB"/>
          </a:p>
        </p:txBody>
      </p:sp>
    </p:spTree>
    <p:extLst>
      <p:ext uri="{BB962C8B-B14F-4D97-AF65-F5344CB8AC3E}">
        <p14:creationId xmlns:p14="http://schemas.microsoft.com/office/powerpoint/2010/main" val="4057311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t/>
            </a:r>
            <a:br>
              <a:rPr lang="en-GB"/>
            </a:br>
            <a:r>
              <a:rPr lang="en-GB"/>
              <a:t/>
            </a:r>
            <a:br>
              <a:rPr lang="en-GB"/>
            </a:br>
            <a:r>
              <a:rPr lang="en-GB"/>
              <a:t/>
            </a:r>
            <a:br>
              <a:rPr lang="en-GB"/>
            </a:br>
            <a:r>
              <a:rPr lang="en-GB"/>
              <a:t/>
            </a:r>
            <a:br>
              <a:rPr lang="en-GB"/>
            </a:br>
            <a:r>
              <a:rPr lang="en-GB"/>
              <a:t/>
            </a:r>
            <a:br>
              <a:rPr lang="en-GB"/>
            </a:br>
            <a:r>
              <a:rPr lang="en-GB"/>
              <a:t/>
            </a:r>
            <a:br>
              <a:rPr lang="en-GB"/>
            </a:br>
            <a:r>
              <a:rPr lang="en-GB"/>
              <a:t> </a:t>
            </a:r>
            <a:br>
              <a:rPr lang="en-GB"/>
            </a:br>
            <a:endParaRPr lang="en-GB"/>
          </a:p>
        </p:txBody>
      </p:sp>
      <p:sp>
        <p:nvSpPr>
          <p:cNvPr id="3" name="Subtitle 2"/>
          <p:cNvSpPr>
            <a:spLocks noGrp="1"/>
          </p:cNvSpPr>
          <p:nvPr>
            <p:ph type="subTitle" idx="1"/>
          </p:nvPr>
        </p:nvSpPr>
        <p:spPr>
          <a:xfrm>
            <a:off x="1524000" y="407324"/>
            <a:ext cx="9966960" cy="4850476"/>
          </a:xfrm>
        </p:spPr>
        <p:txBody>
          <a:bodyPr vert="horz" lIns="91440" tIns="45720" rIns="91440" bIns="45720" rtlCol="0" anchor="t">
            <a:normAutofit/>
          </a:bodyPr>
          <a:lstStyle/>
          <a:p>
            <a:r>
              <a:rPr lang="en-GB" sz="6000" dirty="0" smtClean="0">
                <a:solidFill>
                  <a:schemeClr val="bg1"/>
                </a:solidFill>
              </a:rPr>
              <a:t> </a:t>
            </a:r>
            <a:r>
              <a:rPr lang="en-GB" sz="6000" dirty="0">
                <a:solidFill>
                  <a:schemeClr val="bg1"/>
                </a:solidFill>
              </a:rPr>
              <a:t> </a:t>
            </a:r>
            <a:r>
              <a:rPr lang="en-GB" sz="6000" dirty="0"/>
              <a:t/>
            </a:r>
            <a:br>
              <a:rPr lang="en-GB" sz="6000" dirty="0"/>
            </a:br>
            <a:r>
              <a:rPr lang="en-GB" sz="6000" dirty="0" smtClean="0">
                <a:solidFill>
                  <a:schemeClr val="bg1"/>
                </a:solidFill>
              </a:rPr>
              <a:t>Schools in</a:t>
            </a:r>
            <a:r>
              <a:rPr lang="en-GB" sz="6000" dirty="0">
                <a:solidFill>
                  <a:schemeClr val="bg1"/>
                </a:solidFill>
              </a:rPr>
              <a:t> </a:t>
            </a:r>
            <a:r>
              <a:rPr lang="en-GB" sz="6000" dirty="0" smtClean="0">
                <a:solidFill>
                  <a:schemeClr val="bg1"/>
                </a:solidFill>
              </a:rPr>
              <a:t>Partnership</a:t>
            </a:r>
          </a:p>
          <a:p>
            <a:r>
              <a:rPr lang="en-GB" sz="6000" dirty="0" smtClean="0">
                <a:solidFill>
                  <a:schemeClr val="bg1"/>
                </a:solidFill>
              </a:rPr>
              <a:t>Leadership Development Directory 2024-2025</a:t>
            </a:r>
            <a:endParaRPr lang="en-GB" sz="6000" dirty="0">
              <a:solidFill>
                <a:schemeClr val="bg1"/>
              </a:solidFill>
            </a:endParaRPr>
          </a:p>
        </p:txBody>
      </p:sp>
    </p:spTree>
    <p:extLst>
      <p:ext uri="{BB962C8B-B14F-4D97-AF65-F5344CB8AC3E}">
        <p14:creationId xmlns:p14="http://schemas.microsoft.com/office/powerpoint/2010/main" val="1481328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b="1" dirty="0" smtClean="0"/>
              <a:t>Valour Associates</a:t>
            </a:r>
            <a:endParaRPr lang="en-GB" sz="7200" b="1" dirty="0"/>
          </a:p>
        </p:txBody>
      </p:sp>
      <p:sp>
        <p:nvSpPr>
          <p:cNvPr id="3" name="Content Placeholder 2"/>
          <p:cNvSpPr>
            <a:spLocks noGrp="1"/>
          </p:cNvSpPr>
          <p:nvPr>
            <p:ph idx="1"/>
          </p:nvPr>
        </p:nvSpPr>
        <p:spPr/>
        <p:txBody>
          <a:bodyPr/>
          <a:lstStyle/>
          <a:p>
            <a:pPr marL="0" indent="0" algn="ctr">
              <a:buNone/>
            </a:pPr>
            <a:r>
              <a:rPr lang="en-GB" sz="6000" dirty="0" smtClean="0"/>
              <a:t>Associates will work alongside senior leaders to identify strengths and next steps.</a:t>
            </a:r>
          </a:p>
          <a:p>
            <a:pPr marL="0" indent="0" algn="ctr">
              <a:buNone/>
            </a:pPr>
            <a:r>
              <a:rPr lang="en-GB" dirty="0" smtClean="0"/>
              <a:t> </a:t>
            </a:r>
            <a:endParaRPr lang="en-GB" dirty="0"/>
          </a:p>
        </p:txBody>
      </p:sp>
    </p:spTree>
    <p:extLst>
      <p:ext uri="{BB962C8B-B14F-4D97-AF65-F5344CB8AC3E}">
        <p14:creationId xmlns:p14="http://schemas.microsoft.com/office/powerpoint/2010/main" val="1608735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05006" y="509451"/>
            <a:ext cx="5625737" cy="6463308"/>
          </a:xfrm>
          <a:prstGeom prst="rect">
            <a:avLst/>
          </a:prstGeom>
          <a:noFill/>
        </p:spPr>
        <p:txBody>
          <a:bodyPr wrap="square" rtlCol="0">
            <a:spAutoFit/>
          </a:bodyPr>
          <a:lstStyle/>
          <a:p>
            <a:r>
              <a:rPr lang="en-GB" b="1" dirty="0" smtClean="0"/>
              <a:t>Jill Shaw MBE</a:t>
            </a:r>
          </a:p>
          <a:p>
            <a:r>
              <a:rPr lang="en-GB" dirty="0"/>
              <a:t>Jill Shaw is the </a:t>
            </a:r>
            <a:r>
              <a:rPr lang="en-GB" dirty="0" err="1" smtClean="0"/>
              <a:t>headteacher</a:t>
            </a:r>
            <a:r>
              <a:rPr lang="en-GB" dirty="0" smtClean="0"/>
              <a:t> </a:t>
            </a:r>
            <a:r>
              <a:rPr lang="en-GB" dirty="0"/>
              <a:t>of New York Primary School on the New York estate of North Shields in North Tyneside. Jill joined the teaching profession in 2005 after a successful career  in training and management consultancy across both private and public sector organisations. Since entering teaching Jill has worked in 5 different schools across the North East region, returning to New York Primary in 2015. Jill has delivered on various development programmes for middle and senior leadership including the current suite of NPQs.  As a previous director of the North Shields Collaborative Teaching School Alliance, Jill has worked collaboratively to support school improvement including a successful Strategic School Improvement Fund, (SSIF), project to support the improvement of reading in over 20 schools across the North East Region. Jill is a member of the management committee and QA committee for the ‘outstanding’ North Tyneside SCITT programme and delivers on elements of the course. Jill is a firm believer in the development and empowerment of people in order to continuously develop the raising of standards and outcomes in our schools. </a:t>
            </a:r>
          </a:p>
        </p:txBody>
      </p:sp>
      <p:sp>
        <p:nvSpPr>
          <p:cNvPr id="6" name="TextBox 5"/>
          <p:cNvSpPr txBox="1"/>
          <p:nvPr/>
        </p:nvSpPr>
        <p:spPr>
          <a:xfrm>
            <a:off x="552996" y="439783"/>
            <a:ext cx="5625737" cy="3693319"/>
          </a:xfrm>
          <a:prstGeom prst="rect">
            <a:avLst/>
          </a:prstGeom>
          <a:noFill/>
        </p:spPr>
        <p:txBody>
          <a:bodyPr wrap="square" rtlCol="0">
            <a:spAutoFit/>
          </a:bodyPr>
          <a:lstStyle/>
          <a:p>
            <a:r>
              <a:rPr lang="en-GB" b="1" smtClean="0"/>
              <a:t>Barbara Middleton MBE</a:t>
            </a:r>
            <a:endParaRPr lang="en-GB" b="1" dirty="0" smtClean="0"/>
          </a:p>
          <a:p>
            <a:pPr fontAlgn="base"/>
            <a:r>
              <a:rPr lang="en-GB" dirty="0"/>
              <a:t>Barbara </a:t>
            </a:r>
            <a:r>
              <a:rPr lang="en-GB" dirty="0" smtClean="0"/>
              <a:t>is an NLE</a:t>
            </a:r>
            <a:r>
              <a:rPr lang="en-GB" dirty="0"/>
              <a:t>, </a:t>
            </a:r>
            <a:r>
              <a:rPr lang="en-GB" dirty="0" smtClean="0"/>
              <a:t> and is Headteacher </a:t>
            </a:r>
            <a:r>
              <a:rPr lang="en-GB" dirty="0"/>
              <a:t>of Shiremoor Primary School</a:t>
            </a:r>
            <a:r>
              <a:rPr lang="en-GB" dirty="0" smtClean="0"/>
              <a:t>. Having </a:t>
            </a:r>
            <a:r>
              <a:rPr lang="en-GB" dirty="0"/>
              <a:t>worked as a Beacon School and a Teaching School, I have had a lot of experience of working in partnership with others. I currently coach on NPQH and am a mentor for new Headteachers through  an Ambition programme. My passion is developing teachers so that the children get the very best deal. I have studied behaviour management extensively and have written and delivered the behaviour programmes at Northumbria Uni for years.</a:t>
            </a:r>
          </a:p>
          <a:p>
            <a:pPr fontAlgn="base"/>
            <a:r>
              <a:rPr lang="en-GB" dirty="0"/>
              <a:t>My main motivation is trying to give the best start to all children and supporting Heads in doing the difficult, and often lonely, job that we all face.</a:t>
            </a:r>
          </a:p>
        </p:txBody>
      </p:sp>
    </p:spTree>
    <p:extLst>
      <p:ext uri="{BB962C8B-B14F-4D97-AF65-F5344CB8AC3E}">
        <p14:creationId xmlns:p14="http://schemas.microsoft.com/office/powerpoint/2010/main" val="3343183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05006" y="509451"/>
            <a:ext cx="5625737" cy="3693319"/>
          </a:xfrm>
          <a:prstGeom prst="rect">
            <a:avLst/>
          </a:prstGeom>
          <a:noFill/>
        </p:spPr>
        <p:txBody>
          <a:bodyPr wrap="square" rtlCol="0">
            <a:spAutoFit/>
          </a:bodyPr>
          <a:lstStyle/>
          <a:p>
            <a:r>
              <a:rPr lang="en-GB" b="1" dirty="0" smtClean="0"/>
              <a:t>Alison Oliver</a:t>
            </a:r>
          </a:p>
          <a:p>
            <a:r>
              <a:rPr lang="en-GB" dirty="0" smtClean="0"/>
              <a:t>Alison </a:t>
            </a:r>
            <a:r>
              <a:rPr lang="en-GB" dirty="0"/>
              <a:t>is currently the Head Teacher of Walbottle Village. She achieved the National Professional Qualification for Headship in 2014 and was designated as a Specialist Leader of education in 2015. </a:t>
            </a:r>
          </a:p>
          <a:p>
            <a:r>
              <a:rPr lang="en-GB" dirty="0"/>
              <a:t>After being part of the team to take Walbottle Village from Special Measures to Outstanding in 2012, she applied for Walbottle Village to be designated as a Teaching School. This application was successful.</a:t>
            </a:r>
          </a:p>
          <a:p>
            <a:r>
              <a:rPr lang="en-GB" dirty="0"/>
              <a:t>In addition to leading school improvement in Walbottle Village, she has supported leaders at all levels within and beyond our Teaching School Alliance and Multi Academy Trust.</a:t>
            </a:r>
          </a:p>
        </p:txBody>
      </p:sp>
      <p:sp>
        <p:nvSpPr>
          <p:cNvPr id="6" name="TextBox 5"/>
          <p:cNvSpPr txBox="1"/>
          <p:nvPr/>
        </p:nvSpPr>
        <p:spPr>
          <a:xfrm>
            <a:off x="552996" y="439783"/>
            <a:ext cx="5625737" cy="5909310"/>
          </a:xfrm>
          <a:prstGeom prst="rect">
            <a:avLst/>
          </a:prstGeom>
          <a:noFill/>
        </p:spPr>
        <p:txBody>
          <a:bodyPr wrap="square" rtlCol="0">
            <a:spAutoFit/>
          </a:bodyPr>
          <a:lstStyle/>
          <a:p>
            <a:r>
              <a:rPr lang="en-GB" b="1" dirty="0" smtClean="0"/>
              <a:t>Jess Eatock</a:t>
            </a:r>
          </a:p>
          <a:p>
            <a:r>
              <a:rPr lang="en-GB" dirty="0" smtClean="0"/>
              <a:t>Jess is </a:t>
            </a:r>
            <a:r>
              <a:rPr lang="en-GB" dirty="0"/>
              <a:t>Head teacher at Beech Hill Primary School having worked in education for over 20 years. Before joining Beech Hill, she worked in a variety of schools in the north of England and with the Newcastle Local Authority as a literacy and assessment consultant. The role included working with schools to improve their literacy practices and individual staff development as well as ensuring summative assessment across the city was fit for purpose; this included working closely with the NCA.</a:t>
            </a:r>
          </a:p>
          <a:p>
            <a:r>
              <a:rPr lang="en-GB" dirty="0"/>
              <a:t>In her current role, she specialises in staff development, school to school support and initial teacher training as well as ensuring that all children in school reach their full potential. Jess is a Regional System Leader, designated by the National College to offer school to school support in a school lead system.</a:t>
            </a:r>
          </a:p>
          <a:p>
            <a:r>
              <a:rPr lang="en-GB" dirty="0"/>
              <a:t>Jess is a Visiting Fellow for Ambition Institute within the NPQEL course (English Leadership) supporting leaders to develop others. </a:t>
            </a:r>
          </a:p>
          <a:p>
            <a:r>
              <a:rPr lang="en-GB" dirty="0"/>
              <a:t>Jess has a Masters Degree in Education and looks to research to influence her own practice.</a:t>
            </a:r>
          </a:p>
        </p:txBody>
      </p:sp>
    </p:spTree>
    <p:extLst>
      <p:ext uri="{BB962C8B-B14F-4D97-AF65-F5344CB8AC3E}">
        <p14:creationId xmlns:p14="http://schemas.microsoft.com/office/powerpoint/2010/main" val="3800322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52996" y="439783"/>
            <a:ext cx="9174478" cy="5078313"/>
          </a:xfrm>
          <a:prstGeom prst="rect">
            <a:avLst/>
          </a:prstGeom>
          <a:noFill/>
        </p:spPr>
        <p:txBody>
          <a:bodyPr wrap="square" rtlCol="0">
            <a:spAutoFit/>
          </a:bodyPr>
          <a:lstStyle/>
          <a:p>
            <a:r>
              <a:rPr lang="en-GB" b="1" dirty="0" smtClean="0"/>
              <a:t>Dame Nicola Stephenson</a:t>
            </a:r>
          </a:p>
          <a:p>
            <a:pPr fontAlgn="base"/>
            <a:r>
              <a:rPr lang="en-GB" dirty="0" smtClean="0"/>
              <a:t>Nicola is the CEO and Executive Head of Valour Multi Academy</a:t>
            </a:r>
          </a:p>
          <a:p>
            <a:pPr fontAlgn="base"/>
            <a:r>
              <a:rPr lang="en-GB" dirty="0"/>
              <a:t>Dame Nicola has been Executive </a:t>
            </a:r>
            <a:r>
              <a:rPr lang="en-GB" dirty="0" smtClean="0"/>
              <a:t>Head teacher </a:t>
            </a:r>
            <a:r>
              <a:rPr lang="en-GB" dirty="0"/>
              <a:t>of 2 successful primary schools working in areas of challenge for over 15 years. 4 years ago she led the transformation from 2 softly federated schools to the creation of Valour MAT. </a:t>
            </a:r>
            <a:r>
              <a:rPr lang="en-GB" dirty="0" smtClean="0"/>
              <a:t>  </a:t>
            </a:r>
            <a:r>
              <a:rPr lang="en-GB" dirty="0"/>
              <a:t>The </a:t>
            </a:r>
            <a:r>
              <a:rPr lang="en-GB" dirty="0" smtClean="0"/>
              <a:t>MAT </a:t>
            </a:r>
            <a:r>
              <a:rPr lang="en-GB" dirty="0" smtClean="0"/>
              <a:t>is </a:t>
            </a:r>
            <a:r>
              <a:rPr lang="en-GB" dirty="0"/>
              <a:t>highly effective in school improvement and has a proven track record in transforming schools. Dame Nicola aims to be involved in school to school improvement for the good of the education system nationally.</a:t>
            </a:r>
            <a:r>
              <a:rPr lang="en-GB" dirty="0" smtClean="0"/>
              <a:t/>
            </a:r>
            <a:br>
              <a:rPr lang="en-GB" dirty="0" smtClean="0"/>
            </a:br>
            <a:r>
              <a:rPr lang="en-GB" dirty="0" smtClean="0"/>
              <a:t/>
            </a:r>
            <a:br>
              <a:rPr lang="en-GB" dirty="0" smtClean="0"/>
            </a:br>
            <a:r>
              <a:rPr lang="en-GB" dirty="0"/>
              <a:t>In addition to CEO she is also a National Leader of Education supporting schools in the North of England. Dame Nicola </a:t>
            </a:r>
            <a:r>
              <a:rPr lang="en-GB" dirty="0" smtClean="0"/>
              <a:t>was </a:t>
            </a:r>
            <a:r>
              <a:rPr lang="en-GB" dirty="0" smtClean="0"/>
              <a:t>Vice </a:t>
            </a:r>
            <a:r>
              <a:rPr lang="en-GB" dirty="0"/>
              <a:t>Chair of Schools North East which provides a non-political voice for schools from all sectors in the North East, North Yorkshire and Humber regions. They have developed a manifesto to advocate for the needs of the North East and challenge the myth surrounding some of the narrative about the area. Dame Nicola’s role as a National Executive officer for NAHT enables her to further champion the work of leaders in the North East of England and try and find solutions to any regional problems that arise. She has worked in school improvement Nationally and Internationally and also been an advisor for the DFE. As a member of the Fellowship commission she has developed an interest in international educational research and the balance between leadership experience and educational data.</a:t>
            </a:r>
          </a:p>
        </p:txBody>
      </p:sp>
    </p:spTree>
    <p:extLst>
      <p:ext uri="{BB962C8B-B14F-4D97-AF65-F5344CB8AC3E}">
        <p14:creationId xmlns:p14="http://schemas.microsoft.com/office/powerpoint/2010/main" val="1830786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b="1" dirty="0" smtClean="0"/>
              <a:t>Valour Subject Specialists</a:t>
            </a:r>
            <a:endParaRPr lang="en-GB" sz="7200" b="1" dirty="0"/>
          </a:p>
        </p:txBody>
      </p:sp>
      <p:sp>
        <p:nvSpPr>
          <p:cNvPr id="3" name="Content Placeholder 2"/>
          <p:cNvSpPr>
            <a:spLocks noGrp="1"/>
          </p:cNvSpPr>
          <p:nvPr>
            <p:ph idx="1"/>
          </p:nvPr>
        </p:nvSpPr>
        <p:spPr/>
        <p:txBody>
          <a:bodyPr/>
          <a:lstStyle/>
          <a:p>
            <a:pPr marL="0" indent="0" algn="ctr">
              <a:buNone/>
            </a:pPr>
            <a:r>
              <a:rPr lang="en-GB" sz="6000" dirty="0" smtClean="0"/>
              <a:t>Subject specialists will work alongside school leaders to identify strengths and next steps.</a:t>
            </a:r>
          </a:p>
          <a:p>
            <a:pPr marL="0" indent="0" algn="ctr">
              <a:buNone/>
            </a:pPr>
            <a:r>
              <a:rPr lang="en-GB" dirty="0" smtClean="0"/>
              <a:t> </a:t>
            </a:r>
            <a:endParaRPr lang="en-GB" dirty="0"/>
          </a:p>
        </p:txBody>
      </p:sp>
    </p:spTree>
    <p:extLst>
      <p:ext uri="{BB962C8B-B14F-4D97-AF65-F5344CB8AC3E}">
        <p14:creationId xmlns:p14="http://schemas.microsoft.com/office/powerpoint/2010/main" val="1288766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7949"/>
          </a:xfrm>
        </p:spPr>
        <p:txBody>
          <a:bodyPr/>
          <a:lstStyle/>
          <a:p>
            <a:pPr algn="ctr"/>
            <a:r>
              <a:rPr lang="en-GB" b="1" dirty="0" smtClean="0"/>
              <a:t>Subject specialisms </a:t>
            </a:r>
            <a:endParaRPr lang="en-GB" b="1" dirty="0"/>
          </a:p>
        </p:txBody>
      </p:sp>
      <p:sp>
        <p:nvSpPr>
          <p:cNvPr id="3" name="Content Placeholder 2"/>
          <p:cNvSpPr>
            <a:spLocks noGrp="1"/>
          </p:cNvSpPr>
          <p:nvPr>
            <p:ph idx="1"/>
          </p:nvPr>
        </p:nvSpPr>
        <p:spPr>
          <a:xfrm>
            <a:off x="6412873" y="1311422"/>
            <a:ext cx="4468487" cy="5254443"/>
          </a:xfrm>
        </p:spPr>
        <p:txBody>
          <a:bodyPr>
            <a:normAutofit lnSpcReduction="10000"/>
          </a:bodyPr>
          <a:lstStyle/>
          <a:p>
            <a:r>
              <a:rPr lang="en-GB" dirty="0"/>
              <a:t>Maths </a:t>
            </a:r>
          </a:p>
          <a:p>
            <a:r>
              <a:rPr lang="en-GB" dirty="0"/>
              <a:t>Reading </a:t>
            </a:r>
          </a:p>
          <a:p>
            <a:r>
              <a:rPr lang="en-GB" dirty="0"/>
              <a:t>Writing </a:t>
            </a:r>
          </a:p>
          <a:p>
            <a:r>
              <a:rPr lang="en-GB" dirty="0"/>
              <a:t>Developing cultural capital and wider school experiences  </a:t>
            </a:r>
          </a:p>
          <a:p>
            <a:r>
              <a:rPr lang="en-GB" dirty="0"/>
              <a:t>SEND </a:t>
            </a:r>
          </a:p>
          <a:p>
            <a:r>
              <a:rPr lang="en-GB" dirty="0"/>
              <a:t>Middle Leader/ Deputy Head development</a:t>
            </a:r>
          </a:p>
          <a:p>
            <a:r>
              <a:rPr lang="en-GB" dirty="0"/>
              <a:t> Curriculum design </a:t>
            </a:r>
          </a:p>
          <a:p>
            <a:r>
              <a:rPr lang="en-GB" dirty="0"/>
              <a:t>Phonics Science</a:t>
            </a:r>
          </a:p>
          <a:p>
            <a:r>
              <a:rPr lang="en-GB" dirty="0"/>
              <a:t> STEM </a:t>
            </a:r>
          </a:p>
          <a:p>
            <a:pPr marL="0" indent="0">
              <a:buNone/>
            </a:pPr>
            <a:endParaRPr lang="en-GB" dirty="0"/>
          </a:p>
        </p:txBody>
      </p:sp>
      <p:sp>
        <p:nvSpPr>
          <p:cNvPr id="4" name="Content Placeholder 2"/>
          <p:cNvSpPr txBox="1">
            <a:spLocks/>
          </p:cNvSpPr>
          <p:nvPr/>
        </p:nvSpPr>
        <p:spPr>
          <a:xfrm>
            <a:off x="563484" y="1497073"/>
            <a:ext cx="4468487" cy="52544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Geography </a:t>
            </a:r>
          </a:p>
          <a:p>
            <a:r>
              <a:rPr lang="en-GB" dirty="0" smtClean="0"/>
              <a:t>History</a:t>
            </a:r>
          </a:p>
          <a:p>
            <a:r>
              <a:rPr lang="en-GB" dirty="0" smtClean="0"/>
              <a:t>PSHE </a:t>
            </a:r>
          </a:p>
          <a:p>
            <a:r>
              <a:rPr lang="en-GB" dirty="0" smtClean="0"/>
              <a:t>Art</a:t>
            </a:r>
          </a:p>
          <a:p>
            <a:r>
              <a:rPr lang="en-GB" dirty="0" smtClean="0"/>
              <a:t>Music</a:t>
            </a:r>
          </a:p>
          <a:p>
            <a:r>
              <a:rPr lang="en-GB" dirty="0" smtClean="0"/>
              <a:t>Computing </a:t>
            </a:r>
          </a:p>
          <a:p>
            <a:r>
              <a:rPr lang="en-GB" dirty="0" smtClean="0"/>
              <a:t>DT </a:t>
            </a:r>
          </a:p>
          <a:p>
            <a:r>
              <a:rPr lang="en-GB" dirty="0" smtClean="0"/>
              <a:t>PE </a:t>
            </a:r>
          </a:p>
          <a:p>
            <a:r>
              <a:rPr lang="en-GB" dirty="0" smtClean="0"/>
              <a:t>EYFS </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339275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958</Words>
  <Application>Microsoft Office PowerPoint</Application>
  <PresentationFormat>Widescreen</PresentationFormat>
  <Paragraphs>45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        </vt:lpstr>
      <vt:lpstr>Valour Associates</vt:lpstr>
      <vt:lpstr>PowerPoint Presentation</vt:lpstr>
      <vt:lpstr>PowerPoint Presentation</vt:lpstr>
      <vt:lpstr>PowerPoint Presentation</vt:lpstr>
      <vt:lpstr>Valour Subject Specialists</vt:lpstr>
      <vt:lpstr>Subject specialisms </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Jess Eatock</dc:creator>
  <cp:lastModifiedBy>Stephenson, Nicola</cp:lastModifiedBy>
  <cp:revision>14</cp:revision>
  <dcterms:created xsi:type="dcterms:W3CDTF">2024-08-27T21:43:30Z</dcterms:created>
  <dcterms:modified xsi:type="dcterms:W3CDTF">2024-09-06T08:30:33Z</dcterms:modified>
</cp:coreProperties>
</file>