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omments/modernComment_104_1D9D5FDE.xml" ContentType="application/vnd.ms-powerpoint.comments+xml"/>
  <Override PartName="/ppt/authors.xml" ContentType="application/vnd.ms-powerpoint.author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8"/>
  </p:notesMasterIdLst>
  <p:sldIdLst>
    <p:sldId id="256" r:id="rId5"/>
    <p:sldId id="292" r:id="rId6"/>
    <p:sldId id="260" r:id="rId7"/>
    <p:sldId id="261" r:id="rId8"/>
    <p:sldId id="286" r:id="rId9"/>
    <p:sldId id="291" r:id="rId10"/>
    <p:sldId id="290" r:id="rId11"/>
    <p:sldId id="265" r:id="rId12"/>
    <p:sldId id="284" r:id="rId13"/>
    <p:sldId id="272" r:id="rId14"/>
    <p:sldId id="273" r:id="rId15"/>
    <p:sldId id="282" r:id="rId16"/>
    <p:sldId id="281"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D1E5475B-936F-084E-7F15-D8BFBB1FFC6D}" name="Eatock, Jess" initials="EJ" userId="S::jess.eatock@beechhill.newcastle.sch.uk::653949fb-f5af-469c-9f65-8d864df68f77" providerId="AD"/>
  <p188:author id="{9B84A47D-1467-9731-7817-7AC7E0E608EE}" name="Stephenson, Nicola" initials="SN" userId="S::dame.nicola@beechhill.newcastle.sch.uk::00475cac-880f-465d-bcbc-bf69f5b4e929"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6243326-3EAE-D762-3190-8BD1E9C0B1CF}" v="18" dt="2024-07-16T09:50:59.71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79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omments/modernComment_104_1D9D5FDE.xml><?xml version="1.0" encoding="utf-8"?>
<p188:cmLst xmlns:a="http://schemas.openxmlformats.org/drawingml/2006/main" xmlns:r="http://schemas.openxmlformats.org/officeDocument/2006/relationships" xmlns:p188="http://schemas.microsoft.com/office/powerpoint/2018/8/main">
  <p188:cm id="{2F0739DA-6951-4A8E-9B2F-119E53197F26}" authorId="{D1E5475B-936F-084E-7F15-D8BFBB1FFC6D}" created="2024-05-15T14:03:28.245">
    <pc:sldMkLst xmlns:pc="http://schemas.microsoft.com/office/powerpoint/2013/main/command">
      <pc:docMk/>
      <pc:sldMk cId="496852958" sldId="260"/>
    </pc:sldMkLst>
    <p188:txBody>
      <a:bodyPr/>
      <a:lstStyle/>
      <a:p>
        <a:r>
          <a:rPr lang="en-US"/>
          <a:t>The initial level of support would be dependent on the OFSTED judgment and would be supplemented by the IEF completed by the HT + Valour Associate</a:t>
        </a:r>
      </a:p>
    </p188:txBody>
  </p188:cm>
</p188: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4AE49B4-3581-4A3C-9CE3-3557AB283035}" type="datetimeFigureOut">
              <a:rPr lang="en-GB" smtClean="0"/>
              <a:t>06/09/2024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03812B9-A5F7-4BBB-9A8E-2FCF86A71A2B}" type="slidenum">
              <a:rPr lang="en-GB" smtClean="0"/>
              <a:t>‹#›</a:t>
            </a:fld>
            <a:endParaRPr lang="en-GB"/>
          </a:p>
        </p:txBody>
      </p:sp>
    </p:spTree>
    <p:extLst>
      <p:ext uri="{BB962C8B-B14F-4D97-AF65-F5344CB8AC3E}">
        <p14:creationId xmlns:p14="http://schemas.microsoft.com/office/powerpoint/2010/main" val="18355697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a:t>
            </a:r>
            <a:r>
              <a:rPr lang="en-GB" baseline="0" dirty="0"/>
              <a:t> initial support would be based on the latest OFSTED judgment which would be updated and supplemented by the IEF completed by the HT alongside a Valour Associate.</a:t>
            </a:r>
            <a:endParaRPr lang="en-GB" dirty="0"/>
          </a:p>
        </p:txBody>
      </p:sp>
      <p:sp>
        <p:nvSpPr>
          <p:cNvPr id="4" name="Slide Number Placeholder 3"/>
          <p:cNvSpPr>
            <a:spLocks noGrp="1"/>
          </p:cNvSpPr>
          <p:nvPr>
            <p:ph type="sldNum" sz="quarter" idx="10"/>
          </p:nvPr>
        </p:nvSpPr>
        <p:spPr/>
        <p:txBody>
          <a:bodyPr/>
          <a:lstStyle/>
          <a:p>
            <a:fld id="{203812B9-A5F7-4BBB-9A8E-2FCF86A71A2B}" type="slidenum">
              <a:rPr lang="en-GB" smtClean="0"/>
              <a:t>3</a:t>
            </a:fld>
            <a:endParaRPr lang="en-GB"/>
          </a:p>
        </p:txBody>
      </p:sp>
    </p:spTree>
    <p:extLst>
      <p:ext uri="{BB962C8B-B14F-4D97-AF65-F5344CB8AC3E}">
        <p14:creationId xmlns:p14="http://schemas.microsoft.com/office/powerpoint/2010/main" val="37969907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would not be for initial</a:t>
            </a:r>
            <a:r>
              <a:rPr lang="en-GB" baseline="0" dirty="0"/>
              <a:t> send out to schools however it will be used once we are working with school alongside the head to find strong practice as well as areas for development in all schools to foster positive relationships. It also needs some icons to ensure consistency across </a:t>
            </a:r>
            <a:r>
              <a:rPr lang="en-GB" baseline="0"/>
              <a:t>the system. </a:t>
            </a:r>
            <a:endParaRPr lang="en-GB" dirty="0"/>
          </a:p>
        </p:txBody>
      </p:sp>
      <p:sp>
        <p:nvSpPr>
          <p:cNvPr id="4" name="Slide Number Placeholder 3"/>
          <p:cNvSpPr>
            <a:spLocks noGrp="1"/>
          </p:cNvSpPr>
          <p:nvPr>
            <p:ph type="sldNum" sz="quarter" idx="10"/>
          </p:nvPr>
        </p:nvSpPr>
        <p:spPr/>
        <p:txBody>
          <a:bodyPr/>
          <a:lstStyle/>
          <a:p>
            <a:fld id="{203812B9-A5F7-4BBB-9A8E-2FCF86A71A2B}" type="slidenum">
              <a:rPr lang="en-GB" smtClean="0"/>
              <a:t>5</a:t>
            </a:fld>
            <a:endParaRPr lang="en-GB"/>
          </a:p>
        </p:txBody>
      </p:sp>
    </p:spTree>
    <p:extLst>
      <p:ext uri="{BB962C8B-B14F-4D97-AF65-F5344CB8AC3E}">
        <p14:creationId xmlns:p14="http://schemas.microsoft.com/office/powerpoint/2010/main" val="42632098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an example of what a half</a:t>
            </a:r>
            <a:r>
              <a:rPr lang="en-GB" baseline="0" dirty="0"/>
              <a:t> termly support package would look like – this would depend on how long the school had been involved, and the level of need at that point. There are systems that are embedded in all levels of support. </a:t>
            </a:r>
            <a:endParaRPr lang="en-GB" dirty="0"/>
          </a:p>
        </p:txBody>
      </p:sp>
      <p:sp>
        <p:nvSpPr>
          <p:cNvPr id="4" name="Slide Number Placeholder 3"/>
          <p:cNvSpPr>
            <a:spLocks noGrp="1"/>
          </p:cNvSpPr>
          <p:nvPr>
            <p:ph type="sldNum" sz="quarter" idx="10"/>
          </p:nvPr>
        </p:nvSpPr>
        <p:spPr/>
        <p:txBody>
          <a:bodyPr/>
          <a:lstStyle/>
          <a:p>
            <a:fld id="{203812B9-A5F7-4BBB-9A8E-2FCF86A71A2B}" type="slidenum">
              <a:rPr lang="en-GB" smtClean="0"/>
              <a:t>7</a:t>
            </a:fld>
            <a:endParaRPr lang="en-GB"/>
          </a:p>
        </p:txBody>
      </p:sp>
    </p:spTree>
    <p:extLst>
      <p:ext uri="{BB962C8B-B14F-4D97-AF65-F5344CB8AC3E}">
        <p14:creationId xmlns:p14="http://schemas.microsoft.com/office/powerpoint/2010/main" val="26319924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the overview of Support and Challenge</a:t>
            </a:r>
            <a:r>
              <a:rPr lang="en-GB" baseline="0" dirty="0"/>
              <a:t> meetings which would take place half termly or termly in all schools to ensure continuous improvement, depending on the level of support needed. </a:t>
            </a:r>
            <a:endParaRPr lang="en-GB" dirty="0"/>
          </a:p>
        </p:txBody>
      </p:sp>
      <p:sp>
        <p:nvSpPr>
          <p:cNvPr id="4" name="Slide Number Placeholder 3"/>
          <p:cNvSpPr>
            <a:spLocks noGrp="1"/>
          </p:cNvSpPr>
          <p:nvPr>
            <p:ph type="sldNum" sz="quarter" idx="10"/>
          </p:nvPr>
        </p:nvSpPr>
        <p:spPr/>
        <p:txBody>
          <a:bodyPr/>
          <a:lstStyle/>
          <a:p>
            <a:fld id="{203812B9-A5F7-4BBB-9A8E-2FCF86A71A2B}" type="slidenum">
              <a:rPr lang="en-GB" smtClean="0"/>
              <a:t>8</a:t>
            </a:fld>
            <a:endParaRPr lang="en-GB"/>
          </a:p>
        </p:txBody>
      </p:sp>
    </p:spTree>
    <p:extLst>
      <p:ext uri="{BB962C8B-B14F-4D97-AF65-F5344CB8AC3E}">
        <p14:creationId xmlns:p14="http://schemas.microsoft.com/office/powerpoint/2010/main" val="7622371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an overview of HT CPD days which would</a:t>
            </a:r>
            <a:r>
              <a:rPr lang="en-GB" baseline="0" dirty="0"/>
              <a:t> involve all head teachers – building networks, sharing good practice, and building a supportive network where HTs can be honest about their strengths and next steps. </a:t>
            </a:r>
            <a:endParaRPr lang="en-GB" dirty="0"/>
          </a:p>
        </p:txBody>
      </p:sp>
      <p:sp>
        <p:nvSpPr>
          <p:cNvPr id="4" name="Slide Number Placeholder 3"/>
          <p:cNvSpPr>
            <a:spLocks noGrp="1"/>
          </p:cNvSpPr>
          <p:nvPr>
            <p:ph type="sldNum" sz="quarter" idx="10"/>
          </p:nvPr>
        </p:nvSpPr>
        <p:spPr/>
        <p:txBody>
          <a:bodyPr/>
          <a:lstStyle/>
          <a:p>
            <a:fld id="{203812B9-A5F7-4BBB-9A8E-2FCF86A71A2B}" type="slidenum">
              <a:rPr lang="en-GB" smtClean="0"/>
              <a:t>9</a:t>
            </a:fld>
            <a:endParaRPr lang="en-GB"/>
          </a:p>
        </p:txBody>
      </p:sp>
    </p:spTree>
    <p:extLst>
      <p:ext uri="{BB962C8B-B14F-4D97-AF65-F5344CB8AC3E}">
        <p14:creationId xmlns:p14="http://schemas.microsoft.com/office/powerpoint/2010/main" val="2385723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a:t>
            </a:r>
            <a:r>
              <a:rPr lang="en-GB" baseline="0" dirty="0"/>
              <a:t> slide and the next are </a:t>
            </a:r>
            <a:r>
              <a:rPr lang="en-GB" baseline="0" dirty="0" err="1"/>
              <a:t>Walkthrus</a:t>
            </a:r>
            <a:r>
              <a:rPr lang="en-GB" baseline="0" dirty="0"/>
              <a:t> of 2 of the leadership support sessions we offer. These sessions would be led by leaders from good and outstanding schools to further develop them. </a:t>
            </a:r>
            <a:endParaRPr lang="en-GB" dirty="0"/>
          </a:p>
        </p:txBody>
      </p:sp>
      <p:sp>
        <p:nvSpPr>
          <p:cNvPr id="4" name="Slide Number Placeholder 3"/>
          <p:cNvSpPr>
            <a:spLocks noGrp="1"/>
          </p:cNvSpPr>
          <p:nvPr>
            <p:ph type="sldNum" sz="quarter" idx="10"/>
          </p:nvPr>
        </p:nvSpPr>
        <p:spPr/>
        <p:txBody>
          <a:bodyPr/>
          <a:lstStyle/>
          <a:p>
            <a:fld id="{203812B9-A5F7-4BBB-9A8E-2FCF86A71A2B}" type="slidenum">
              <a:rPr lang="en-GB" smtClean="0"/>
              <a:t>12</a:t>
            </a:fld>
            <a:endParaRPr lang="en-GB"/>
          </a:p>
        </p:txBody>
      </p:sp>
    </p:spTree>
    <p:extLst>
      <p:ext uri="{BB962C8B-B14F-4D97-AF65-F5344CB8AC3E}">
        <p14:creationId xmlns:p14="http://schemas.microsoft.com/office/powerpoint/2010/main" val="29393737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3A5F37C-111D-41F6-924C-A1DC42A7833A}" type="datetimeFigureOut">
              <a:rPr lang="en-GB" smtClean="0"/>
              <a:t>06/09/2024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9118D7-776B-4BA8-B651-CED65FB3FE9E}" type="slidenum">
              <a:rPr lang="en-GB" smtClean="0"/>
              <a:t>‹#›</a:t>
            </a:fld>
            <a:endParaRPr lang="en-GB"/>
          </a:p>
        </p:txBody>
      </p:sp>
    </p:spTree>
    <p:extLst>
      <p:ext uri="{BB962C8B-B14F-4D97-AF65-F5344CB8AC3E}">
        <p14:creationId xmlns:p14="http://schemas.microsoft.com/office/powerpoint/2010/main" val="2789667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3A5F37C-111D-41F6-924C-A1DC42A7833A}" type="datetimeFigureOut">
              <a:rPr lang="en-GB" smtClean="0"/>
              <a:t>06/09/2024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9118D7-776B-4BA8-B651-CED65FB3FE9E}" type="slidenum">
              <a:rPr lang="en-GB" smtClean="0"/>
              <a:t>‹#›</a:t>
            </a:fld>
            <a:endParaRPr lang="en-GB"/>
          </a:p>
        </p:txBody>
      </p:sp>
    </p:spTree>
    <p:extLst>
      <p:ext uri="{BB962C8B-B14F-4D97-AF65-F5344CB8AC3E}">
        <p14:creationId xmlns:p14="http://schemas.microsoft.com/office/powerpoint/2010/main" val="35368342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3A5F37C-111D-41F6-924C-A1DC42A7833A}" type="datetimeFigureOut">
              <a:rPr lang="en-GB" smtClean="0"/>
              <a:t>06/09/2024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9118D7-776B-4BA8-B651-CED65FB3FE9E}" type="slidenum">
              <a:rPr lang="en-GB" smtClean="0"/>
              <a:t>‹#›</a:t>
            </a:fld>
            <a:endParaRPr lang="en-GB"/>
          </a:p>
        </p:txBody>
      </p:sp>
    </p:spTree>
    <p:extLst>
      <p:ext uri="{BB962C8B-B14F-4D97-AF65-F5344CB8AC3E}">
        <p14:creationId xmlns:p14="http://schemas.microsoft.com/office/powerpoint/2010/main" val="1484536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3A5F37C-111D-41F6-924C-A1DC42A7833A}" type="datetimeFigureOut">
              <a:rPr lang="en-GB" smtClean="0"/>
              <a:t>06/09/2024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89118D7-776B-4BA8-B651-CED65FB3FE9E}" type="slidenum">
              <a:rPr lang="en-GB" smtClean="0"/>
              <a:t>‹#›</a:t>
            </a:fld>
            <a:endParaRPr lang="en-GB"/>
          </a:p>
        </p:txBody>
      </p:sp>
    </p:spTree>
    <p:extLst>
      <p:ext uri="{BB962C8B-B14F-4D97-AF65-F5344CB8AC3E}">
        <p14:creationId xmlns:p14="http://schemas.microsoft.com/office/powerpoint/2010/main" val="17455746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3A5F37C-111D-41F6-924C-A1DC42A7833A}" type="datetimeFigureOut">
              <a:rPr lang="en-GB" smtClean="0"/>
              <a:t>06/09/2024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89118D7-776B-4BA8-B651-CED65FB3FE9E}" type="slidenum">
              <a:rPr lang="en-GB" smtClean="0"/>
              <a:t>‹#›</a:t>
            </a:fld>
            <a:endParaRPr lang="en-GB"/>
          </a:p>
        </p:txBody>
      </p:sp>
    </p:spTree>
    <p:extLst>
      <p:ext uri="{BB962C8B-B14F-4D97-AF65-F5344CB8AC3E}">
        <p14:creationId xmlns:p14="http://schemas.microsoft.com/office/powerpoint/2010/main" val="23681851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3A5F37C-111D-41F6-924C-A1DC42A7833A}" type="datetimeFigureOut">
              <a:rPr lang="en-GB" smtClean="0"/>
              <a:t>06/09/2024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89118D7-776B-4BA8-B651-CED65FB3FE9E}" type="slidenum">
              <a:rPr lang="en-GB" smtClean="0"/>
              <a:t>‹#›</a:t>
            </a:fld>
            <a:endParaRPr lang="en-GB"/>
          </a:p>
        </p:txBody>
      </p:sp>
    </p:spTree>
    <p:extLst>
      <p:ext uri="{BB962C8B-B14F-4D97-AF65-F5344CB8AC3E}">
        <p14:creationId xmlns:p14="http://schemas.microsoft.com/office/powerpoint/2010/main" val="3239189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3A5F37C-111D-41F6-924C-A1DC42A7833A}" type="datetimeFigureOut">
              <a:rPr lang="en-GB" smtClean="0"/>
              <a:t>06/09/2024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89118D7-776B-4BA8-B651-CED65FB3FE9E}" type="slidenum">
              <a:rPr lang="en-GB" smtClean="0"/>
              <a:t>‹#›</a:t>
            </a:fld>
            <a:endParaRPr lang="en-GB"/>
          </a:p>
        </p:txBody>
      </p:sp>
    </p:spTree>
    <p:extLst>
      <p:ext uri="{BB962C8B-B14F-4D97-AF65-F5344CB8AC3E}">
        <p14:creationId xmlns:p14="http://schemas.microsoft.com/office/powerpoint/2010/main" val="35405724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3A5F37C-111D-41F6-924C-A1DC42A7833A}" type="datetimeFigureOut">
              <a:rPr lang="en-GB" smtClean="0"/>
              <a:t>06/09/2024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89118D7-776B-4BA8-B651-CED65FB3FE9E}" type="slidenum">
              <a:rPr lang="en-GB" smtClean="0"/>
              <a:t>‹#›</a:t>
            </a:fld>
            <a:endParaRPr lang="en-GB"/>
          </a:p>
        </p:txBody>
      </p:sp>
    </p:spTree>
    <p:extLst>
      <p:ext uri="{BB962C8B-B14F-4D97-AF65-F5344CB8AC3E}">
        <p14:creationId xmlns:p14="http://schemas.microsoft.com/office/powerpoint/2010/main" val="3734497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3A5F37C-111D-41F6-924C-A1DC42A7833A}" type="datetimeFigureOut">
              <a:rPr lang="en-GB" smtClean="0"/>
              <a:t>06/09/2024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89118D7-776B-4BA8-B651-CED65FB3FE9E}" type="slidenum">
              <a:rPr lang="en-GB" smtClean="0"/>
              <a:t>‹#›</a:t>
            </a:fld>
            <a:endParaRPr lang="en-GB"/>
          </a:p>
        </p:txBody>
      </p:sp>
    </p:spTree>
    <p:extLst>
      <p:ext uri="{BB962C8B-B14F-4D97-AF65-F5344CB8AC3E}">
        <p14:creationId xmlns:p14="http://schemas.microsoft.com/office/powerpoint/2010/main" val="23036465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3A5F37C-111D-41F6-924C-A1DC42A7833A}" type="datetimeFigureOut">
              <a:rPr lang="en-GB" smtClean="0"/>
              <a:t>06/09/2024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9118D7-776B-4BA8-B651-CED65FB3FE9E}" type="slidenum">
              <a:rPr lang="en-GB" smtClean="0"/>
              <a:t>‹#›</a:t>
            </a:fld>
            <a:endParaRPr lang="en-GB"/>
          </a:p>
        </p:txBody>
      </p:sp>
    </p:spTree>
    <p:extLst>
      <p:ext uri="{BB962C8B-B14F-4D97-AF65-F5344CB8AC3E}">
        <p14:creationId xmlns:p14="http://schemas.microsoft.com/office/powerpoint/2010/main" val="572079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3A5F37C-111D-41F6-924C-A1DC42A7833A}" type="datetimeFigureOut">
              <a:rPr lang="en-GB" smtClean="0"/>
              <a:t>06/09/2024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9118D7-776B-4BA8-B651-CED65FB3FE9E}" type="slidenum">
              <a:rPr lang="en-GB" smtClean="0"/>
              <a:t>‹#›</a:t>
            </a:fld>
            <a:endParaRPr lang="en-GB"/>
          </a:p>
        </p:txBody>
      </p:sp>
    </p:spTree>
    <p:extLst>
      <p:ext uri="{BB962C8B-B14F-4D97-AF65-F5344CB8AC3E}">
        <p14:creationId xmlns:p14="http://schemas.microsoft.com/office/powerpoint/2010/main" val="41375116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3A5F37C-111D-41F6-924C-A1DC42A7833A}" type="datetimeFigureOut">
              <a:rPr lang="en-GB" smtClean="0"/>
              <a:t>06/09/2024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89118D7-776B-4BA8-B651-CED65FB3FE9E}" type="slidenum">
              <a:rPr lang="en-GB" smtClean="0"/>
              <a:t>‹#›</a:t>
            </a:fld>
            <a:endParaRPr lang="en-GB"/>
          </a:p>
        </p:txBody>
      </p:sp>
    </p:spTree>
    <p:extLst>
      <p:ext uri="{BB962C8B-B14F-4D97-AF65-F5344CB8AC3E}">
        <p14:creationId xmlns:p14="http://schemas.microsoft.com/office/powerpoint/2010/main" val="24235762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7" Type="http://schemas.microsoft.com/office/2018/10/relationships/comments" Target="../comments/modernComment_104_1D9D5FDE.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7.png"/><Relationship Id="rId7" Type="http://schemas.openxmlformats.org/officeDocument/2006/relationships/image" Target="../media/image20.pn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10.xml.rels><?xml version="1.0" encoding="UTF-8" standalone="yes"?>
<Relationships xmlns="http://schemas.openxmlformats.org/package/2006/relationships"><Relationship Id="rId3" Type="http://schemas.openxmlformats.org/officeDocument/2006/relationships/hyperlink" Target="https://valour-multi-academy-trust.secure-primarysite.net/about-valour/" TargetMode="External"/><Relationship Id="rId2" Type="http://schemas.openxmlformats.org/officeDocument/2006/relationships/image" Target="../media/image30.jpeg"/><Relationship Id="rId1" Type="http://schemas.openxmlformats.org/officeDocument/2006/relationships/slideLayout" Target="../slideLayouts/slideLayout2.xml"/><Relationship Id="rId4" Type="http://schemas.openxmlformats.org/officeDocument/2006/relationships/hyperlink" Target="https://forms.gle/Udj4kDDqZwCgRUu28"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www.valourmat.co.uk/" TargetMode="External"/><Relationship Id="rId2" Type="http://schemas.openxmlformats.org/officeDocument/2006/relationships/image" Target="../media/image30.jpeg"/><Relationship Id="rId1" Type="http://schemas.openxmlformats.org/officeDocument/2006/relationships/slideLayout" Target="../slideLayouts/slideLayout2.xml"/><Relationship Id="rId4" Type="http://schemas.openxmlformats.org/officeDocument/2006/relationships/hyperlink" Target="https://forms.gle/Udj4kDDqZwCgRUu28"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1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 Id="rId5" Type="http://schemas.openxmlformats.org/officeDocument/2006/relationships/image" Target="../media/image38.png"/><Relationship Id="rId4" Type="http://schemas.openxmlformats.org/officeDocument/2006/relationships/image" Target="../media/image37.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7030A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a:t/>
            </a:r>
            <a:br>
              <a:rPr lang="en-GB"/>
            </a:br>
            <a:r>
              <a:rPr lang="en-GB"/>
              <a:t/>
            </a:r>
            <a:br>
              <a:rPr lang="en-GB"/>
            </a:br>
            <a:r>
              <a:rPr lang="en-GB"/>
              <a:t/>
            </a:r>
            <a:br>
              <a:rPr lang="en-GB"/>
            </a:br>
            <a:r>
              <a:rPr lang="en-GB"/>
              <a:t/>
            </a:r>
            <a:br>
              <a:rPr lang="en-GB"/>
            </a:br>
            <a:r>
              <a:rPr lang="en-GB"/>
              <a:t/>
            </a:r>
            <a:br>
              <a:rPr lang="en-GB"/>
            </a:br>
            <a:r>
              <a:rPr lang="en-GB"/>
              <a:t/>
            </a:r>
            <a:br>
              <a:rPr lang="en-GB"/>
            </a:br>
            <a:r>
              <a:rPr lang="en-GB"/>
              <a:t> </a:t>
            </a:r>
            <a:br>
              <a:rPr lang="en-GB"/>
            </a:br>
            <a:endParaRPr lang="en-GB"/>
          </a:p>
        </p:txBody>
      </p:sp>
      <p:sp>
        <p:nvSpPr>
          <p:cNvPr id="3" name="Subtitle 2"/>
          <p:cNvSpPr>
            <a:spLocks noGrp="1"/>
          </p:cNvSpPr>
          <p:nvPr>
            <p:ph type="subTitle" idx="1"/>
          </p:nvPr>
        </p:nvSpPr>
        <p:spPr>
          <a:xfrm>
            <a:off x="1524000" y="407324"/>
            <a:ext cx="9966960" cy="4850476"/>
          </a:xfrm>
        </p:spPr>
        <p:txBody>
          <a:bodyPr vert="horz" lIns="91440" tIns="45720" rIns="91440" bIns="45720" rtlCol="0" anchor="t">
            <a:normAutofit/>
          </a:bodyPr>
          <a:lstStyle/>
          <a:p>
            <a:r>
              <a:rPr lang="en-GB" sz="6000" dirty="0">
                <a:solidFill>
                  <a:schemeClr val="bg1"/>
                </a:solidFill>
              </a:rPr>
              <a:t>Valour Multi Academy Trust </a:t>
            </a:r>
            <a:r>
              <a:rPr lang="en-GB" sz="6000" dirty="0"/>
              <a:t/>
            </a:r>
            <a:br>
              <a:rPr lang="en-GB" sz="6000" dirty="0"/>
            </a:br>
            <a:r>
              <a:rPr lang="en-GB" sz="6000" dirty="0">
                <a:solidFill>
                  <a:schemeClr val="bg1"/>
                </a:solidFill>
              </a:rPr>
              <a:t> </a:t>
            </a:r>
            <a:r>
              <a:rPr lang="en-GB" sz="6000" dirty="0"/>
              <a:t/>
            </a:r>
            <a:br>
              <a:rPr lang="en-GB" sz="6000" dirty="0"/>
            </a:br>
            <a:r>
              <a:rPr lang="en-GB" sz="6000" dirty="0">
                <a:solidFill>
                  <a:schemeClr val="bg1"/>
                </a:solidFill>
              </a:rPr>
              <a:t>Schools working in Partnership</a:t>
            </a:r>
          </a:p>
        </p:txBody>
      </p:sp>
      <p:pic>
        <p:nvPicPr>
          <p:cNvPr id="4" name="Picture 3"/>
          <p:cNvPicPr/>
          <p:nvPr/>
        </p:nvPicPr>
        <p:blipFill>
          <a:blip r:embed="rId2" cstate="print">
            <a:extLst>
              <a:ext uri="{28A0092B-C50C-407E-A947-70E740481C1C}">
                <a14:useLocalDpi xmlns:a14="http://schemas.microsoft.com/office/drawing/2010/main" val="0"/>
              </a:ext>
            </a:extLst>
          </a:blip>
          <a:stretch>
            <a:fillRect/>
          </a:stretch>
        </p:blipFill>
        <p:spPr>
          <a:xfrm>
            <a:off x="4850654" y="3052763"/>
            <a:ext cx="2501868" cy="2401466"/>
          </a:xfrm>
          <a:prstGeom prst="rect">
            <a:avLst/>
          </a:prstGeom>
        </p:spPr>
      </p:pic>
      <p:sp>
        <p:nvSpPr>
          <p:cNvPr id="5" name="TextBox 4">
            <a:extLst>
              <a:ext uri="{FF2B5EF4-FFF2-40B4-BE49-F238E27FC236}">
                <a16:creationId xmlns:a16="http://schemas.microsoft.com/office/drawing/2014/main" id="{81082385-AD7E-7BFE-197E-15CAB1E2888B}"/>
              </a:ext>
            </a:extLst>
          </p:cNvPr>
          <p:cNvSpPr txBox="1"/>
          <p:nvPr/>
        </p:nvSpPr>
        <p:spPr>
          <a:xfrm>
            <a:off x="1061357" y="5606143"/>
            <a:ext cx="10450285"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3200" b="1" dirty="0">
                <a:solidFill>
                  <a:srgbClr val="000000"/>
                </a:solidFill>
                <a:latin typeface="Lucida Handwriting"/>
                <a:ea typeface="Calibri" panose="020F0502020204030204"/>
                <a:cs typeface="Calibri" panose="020F0502020204030204"/>
              </a:rPr>
              <a:t>Schools working in progressive partnerships to empower educators and affect change.</a:t>
            </a:r>
            <a:endParaRPr lang="en-US" sz="3200" b="1" dirty="0">
              <a:solidFill>
                <a:srgbClr val="000000"/>
              </a:solidFill>
              <a:ea typeface="Calibri" panose="020F0502020204030204"/>
              <a:cs typeface="Calibri" panose="020F0502020204030204"/>
            </a:endParaRPr>
          </a:p>
        </p:txBody>
      </p:sp>
    </p:spTree>
    <p:extLst>
      <p:ext uri="{BB962C8B-B14F-4D97-AF65-F5344CB8AC3E}">
        <p14:creationId xmlns:p14="http://schemas.microsoft.com/office/powerpoint/2010/main" val="9873455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7030A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31767"/>
            <a:ext cx="10515600" cy="5545196"/>
          </a:xfrm>
        </p:spPr>
        <p:txBody>
          <a:bodyPr vert="horz" lIns="91440" tIns="45720" rIns="91440" bIns="45720" rtlCol="0" anchor="t">
            <a:normAutofit/>
          </a:bodyPr>
          <a:lstStyle/>
          <a:p>
            <a:pPr marL="0" indent="0">
              <a:buNone/>
            </a:pPr>
            <a:endParaRPr lang="en-GB" sz="5900">
              <a:solidFill>
                <a:schemeClr val="bg1"/>
              </a:solidFill>
              <a:ea typeface="Calibri"/>
              <a:cs typeface="Calibri"/>
            </a:endParaRPr>
          </a:p>
          <a:p>
            <a:pPr marL="0" indent="0">
              <a:buNone/>
            </a:pPr>
            <a:endParaRPr lang="en-GB"/>
          </a:p>
          <a:p>
            <a:endParaRPr lang="en-GB"/>
          </a:p>
        </p:txBody>
      </p:sp>
      <p:sp>
        <p:nvSpPr>
          <p:cNvPr id="4" name="Rectangle 3">
            <a:extLst>
              <a:ext uri="{FF2B5EF4-FFF2-40B4-BE49-F238E27FC236}">
                <a16:creationId xmlns:a16="http://schemas.microsoft.com/office/drawing/2014/main" id="{3339D951-A01C-1364-F0A2-E376DD9E5B3A}"/>
              </a:ext>
            </a:extLst>
          </p:cNvPr>
          <p:cNvSpPr/>
          <p:nvPr/>
        </p:nvSpPr>
        <p:spPr>
          <a:xfrm>
            <a:off x="378296" y="635999"/>
            <a:ext cx="2917658" cy="1075918"/>
          </a:xfrm>
          <a:prstGeom prst="rect">
            <a:avLst/>
          </a:prstGeom>
          <a:gradFill>
            <a:gsLst>
              <a:gs pos="0">
                <a:srgbClr val="7030A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wrap="square" lIns="91440" tIns="45720" rIns="91440" bIns="45720" anchor="t">
            <a:spAutoFit/>
          </a:bodyPr>
          <a:lstStyle/>
          <a:p>
            <a:pPr>
              <a:lnSpc>
                <a:spcPct val="119000"/>
              </a:lnSpc>
              <a:spcAft>
                <a:spcPts val="600"/>
              </a:spcAft>
            </a:pPr>
            <a:r>
              <a:rPr lang="en-GB" sz="4000" b="1" kern="1400" dirty="0">
                <a:solidFill>
                  <a:srgbClr val="FFFFFF"/>
                </a:solidFill>
                <a:latin typeface="Calibri"/>
                <a:cs typeface="Calibri"/>
              </a:rPr>
              <a:t>GLOSSARY</a:t>
            </a:r>
            <a:endParaRPr lang="en-GB" sz="4000" kern="1400" dirty="0">
              <a:solidFill>
                <a:srgbClr val="000000"/>
              </a:solidFill>
              <a:latin typeface="Calibri" panose="020F0502020204030204" pitchFamily="34" charset="0"/>
              <a:cs typeface="Calibri" panose="020F0502020204030204" pitchFamily="34" charset="0"/>
            </a:endParaRPr>
          </a:p>
          <a:p>
            <a:pPr>
              <a:lnSpc>
                <a:spcPct val="119000"/>
              </a:lnSpc>
              <a:spcAft>
                <a:spcPts val="600"/>
              </a:spcAft>
            </a:pPr>
            <a:endParaRPr lang="en-GB" sz="900" kern="1400">
              <a:ln>
                <a:noFill/>
              </a:ln>
              <a:solidFill>
                <a:srgbClr val="000000"/>
              </a:solidFill>
              <a:effectLst/>
              <a:latin typeface="Calibri" panose="020F0502020204030204" pitchFamily="34" charset="0"/>
            </a:endParaRPr>
          </a:p>
        </p:txBody>
      </p:sp>
      <p:graphicFrame>
        <p:nvGraphicFramePr>
          <p:cNvPr id="6" name="Table 5">
            <a:extLst>
              <a:ext uri="{FF2B5EF4-FFF2-40B4-BE49-F238E27FC236}">
                <a16:creationId xmlns:a16="http://schemas.microsoft.com/office/drawing/2014/main" id="{CC8101FA-5C7B-D435-5D34-3686DD4EB234}"/>
              </a:ext>
            </a:extLst>
          </p:cNvPr>
          <p:cNvGraphicFramePr>
            <a:graphicFrameLocks noGrp="1"/>
          </p:cNvGraphicFramePr>
          <p:nvPr>
            <p:extLst>
              <p:ext uri="{D42A27DB-BD31-4B8C-83A1-F6EECF244321}">
                <p14:modId xmlns:p14="http://schemas.microsoft.com/office/powerpoint/2010/main" val="2543168597"/>
              </p:ext>
            </p:extLst>
          </p:nvPr>
        </p:nvGraphicFramePr>
        <p:xfrm>
          <a:off x="521368" y="2707105"/>
          <a:ext cx="11377178" cy="2205630"/>
        </p:xfrm>
        <a:graphic>
          <a:graphicData uri="http://schemas.openxmlformats.org/drawingml/2006/table">
            <a:tbl>
              <a:tblPr firstRow="1" bandRow="1">
                <a:tableStyleId>{5C22544A-7EE6-4342-B048-85BDC9FD1C3A}</a:tableStyleId>
              </a:tblPr>
              <a:tblGrid>
                <a:gridCol w="991481">
                  <a:extLst>
                    <a:ext uri="{9D8B030D-6E8A-4147-A177-3AD203B41FA5}">
                      <a16:colId xmlns:a16="http://schemas.microsoft.com/office/drawing/2014/main" val="1473487636"/>
                    </a:ext>
                  </a:extLst>
                </a:gridCol>
                <a:gridCol w="3870989">
                  <a:extLst>
                    <a:ext uri="{9D8B030D-6E8A-4147-A177-3AD203B41FA5}">
                      <a16:colId xmlns:a16="http://schemas.microsoft.com/office/drawing/2014/main" val="815868893"/>
                    </a:ext>
                  </a:extLst>
                </a:gridCol>
                <a:gridCol w="6514708">
                  <a:extLst>
                    <a:ext uri="{9D8B030D-6E8A-4147-A177-3AD203B41FA5}">
                      <a16:colId xmlns:a16="http://schemas.microsoft.com/office/drawing/2014/main" val="2196930115"/>
                    </a:ext>
                  </a:extLst>
                </a:gridCol>
              </a:tblGrid>
              <a:tr h="694774">
                <a:tc>
                  <a:txBody>
                    <a:bodyPr/>
                    <a:lstStyle/>
                    <a:p>
                      <a:r>
                        <a:rPr lang="en-US" dirty="0"/>
                        <a:t>IEF</a:t>
                      </a:r>
                    </a:p>
                  </a:txBody>
                  <a:tcPr/>
                </a:tc>
                <a:tc>
                  <a:txBody>
                    <a:bodyPr/>
                    <a:lstStyle/>
                    <a:p>
                      <a:r>
                        <a:rPr lang="en-US" dirty="0"/>
                        <a:t>Improvement Evaluation Framework</a:t>
                      </a:r>
                    </a:p>
                  </a:txBody>
                  <a:tcPr/>
                </a:tc>
                <a:tc>
                  <a:txBody>
                    <a:bodyPr/>
                    <a:lstStyle/>
                    <a:p>
                      <a:r>
                        <a:rPr lang="en-US" dirty="0"/>
                        <a:t>Self- evaluation process, completed alongside leadership team using evidence to support decision making</a:t>
                      </a:r>
                    </a:p>
                  </a:txBody>
                  <a:tcPr/>
                </a:tc>
                <a:extLst>
                  <a:ext uri="{0D108BD9-81ED-4DB2-BD59-A6C34878D82A}">
                    <a16:rowId xmlns:a16="http://schemas.microsoft.com/office/drawing/2014/main" val="3092879764"/>
                  </a:ext>
                </a:extLst>
              </a:tr>
              <a:tr h="694774">
                <a:tc>
                  <a:txBody>
                    <a:bodyPr/>
                    <a:lstStyle/>
                    <a:p>
                      <a:r>
                        <a:rPr lang="en-US" dirty="0"/>
                        <a:t>S&amp;C</a:t>
                      </a:r>
                    </a:p>
                  </a:txBody>
                  <a:tcPr/>
                </a:tc>
                <a:tc>
                  <a:txBody>
                    <a:bodyPr/>
                    <a:lstStyle/>
                    <a:p>
                      <a:r>
                        <a:rPr lang="en-US" dirty="0"/>
                        <a:t>Support and Challenge</a:t>
                      </a:r>
                    </a:p>
                  </a:txBody>
                  <a:tcPr/>
                </a:tc>
                <a:tc>
                  <a:txBody>
                    <a:bodyPr/>
                    <a:lstStyle/>
                    <a:p>
                      <a:r>
                        <a:rPr lang="en-US" dirty="0"/>
                        <a:t>Structured meeting with targeted questions from *** that will support next steps, research opportunities, and support options</a:t>
                      </a:r>
                    </a:p>
                  </a:txBody>
                  <a:tcPr/>
                </a:tc>
                <a:extLst>
                  <a:ext uri="{0D108BD9-81ED-4DB2-BD59-A6C34878D82A}">
                    <a16:rowId xmlns:a16="http://schemas.microsoft.com/office/drawing/2014/main" val="2055187874"/>
                  </a:ext>
                </a:extLst>
              </a:tr>
              <a:tr h="408041">
                <a:tc>
                  <a:txBody>
                    <a:bodyPr/>
                    <a:lstStyle/>
                    <a:p>
                      <a:r>
                        <a:rPr lang="en-US" dirty="0"/>
                        <a:t>VA</a:t>
                      </a:r>
                    </a:p>
                  </a:txBody>
                  <a:tcPr/>
                </a:tc>
                <a:tc>
                  <a:txBody>
                    <a:bodyPr/>
                    <a:lstStyle/>
                    <a:p>
                      <a:r>
                        <a:rPr lang="en-US" dirty="0" err="1"/>
                        <a:t>Valour</a:t>
                      </a:r>
                      <a:r>
                        <a:rPr lang="en-US" dirty="0"/>
                        <a:t> Associate</a:t>
                      </a:r>
                    </a:p>
                  </a:txBody>
                  <a:tcPr/>
                </a:tc>
                <a:tc>
                  <a:txBody>
                    <a:bodyPr/>
                    <a:lstStyle/>
                    <a:p>
                      <a:r>
                        <a:rPr lang="en-US" dirty="0">
                          <a:solidFill>
                            <a:schemeClr val="tx1"/>
                          </a:solidFill>
                        </a:rPr>
                        <a:t>Team working with HTs to evaluate schools </a:t>
                      </a:r>
                    </a:p>
                  </a:txBody>
                  <a:tcPr/>
                </a:tc>
                <a:extLst>
                  <a:ext uri="{0D108BD9-81ED-4DB2-BD59-A6C34878D82A}">
                    <a16:rowId xmlns:a16="http://schemas.microsoft.com/office/drawing/2014/main" val="3279342371"/>
                  </a:ext>
                </a:extLst>
              </a:tr>
              <a:tr h="408041">
                <a:tc>
                  <a:txBody>
                    <a:bodyPr/>
                    <a:lstStyle/>
                    <a:p>
                      <a:r>
                        <a:rPr lang="en-US" dirty="0"/>
                        <a:t>IST</a:t>
                      </a:r>
                    </a:p>
                  </a:txBody>
                  <a:tcPr/>
                </a:tc>
                <a:tc>
                  <a:txBody>
                    <a:bodyPr/>
                    <a:lstStyle/>
                    <a:p>
                      <a:r>
                        <a:rPr lang="en-US" dirty="0"/>
                        <a:t>Intensive Support Team </a:t>
                      </a:r>
                    </a:p>
                  </a:txBody>
                  <a:tcPr/>
                </a:tc>
                <a:tc>
                  <a:txBody>
                    <a:bodyPr/>
                    <a:lstStyle/>
                    <a:p>
                      <a:r>
                        <a:rPr lang="en-US" dirty="0">
                          <a:solidFill>
                            <a:schemeClr val="tx1"/>
                          </a:solidFill>
                        </a:rPr>
                        <a:t>Central Team, CEO and SDPs </a:t>
                      </a:r>
                      <a:endParaRPr lang="en-US" dirty="0">
                        <a:solidFill>
                          <a:srgbClr val="FF0000"/>
                        </a:solidFill>
                      </a:endParaRPr>
                    </a:p>
                  </a:txBody>
                  <a:tcPr/>
                </a:tc>
                <a:extLst>
                  <a:ext uri="{0D108BD9-81ED-4DB2-BD59-A6C34878D82A}">
                    <a16:rowId xmlns:a16="http://schemas.microsoft.com/office/drawing/2014/main" val="4186409413"/>
                  </a:ext>
                </a:extLst>
              </a:tr>
            </a:tbl>
          </a:graphicData>
        </a:graphic>
      </p:graphicFrame>
    </p:spTree>
    <p:extLst>
      <p:ext uri="{BB962C8B-B14F-4D97-AF65-F5344CB8AC3E}">
        <p14:creationId xmlns:p14="http://schemas.microsoft.com/office/powerpoint/2010/main" val="25028141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7030A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93222" y="1216154"/>
            <a:ext cx="1366838" cy="11874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53835" y="1216154"/>
            <a:ext cx="1425575" cy="12255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01785" y="1216154"/>
            <a:ext cx="1392237" cy="125253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7"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978285" y="1222504"/>
            <a:ext cx="1343025" cy="12192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 name="Text Box 6"/>
          <p:cNvSpPr txBox="1">
            <a:spLocks noChangeArrowheads="1"/>
          </p:cNvSpPr>
          <p:nvPr/>
        </p:nvSpPr>
        <p:spPr bwMode="auto">
          <a:xfrm>
            <a:off x="1531322" y="2616329"/>
            <a:ext cx="1366838" cy="1003300"/>
          </a:xfrm>
          <a:prstGeom prst="rect">
            <a:avLst/>
          </a:prstGeom>
          <a:noFill/>
          <a:ln w="57150" algn="ctr">
            <a:solidFill>
              <a:srgbClr val="660066"/>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000000"/>
                </a:solidFill>
                <a:effectLst/>
                <a:latin typeface="Calibri" panose="020F0502020204030204" pitchFamily="34" charset="0"/>
              </a:rPr>
              <a:t>INADEQUATE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000000"/>
                </a:solidFill>
                <a:effectLst/>
                <a:latin typeface="Calibri" panose="020F0502020204030204" pitchFamily="34" charset="0"/>
              </a:rPr>
              <a:t>STABILISE AND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000000"/>
                </a:solidFill>
                <a:effectLst/>
                <a:latin typeface="Calibri" panose="020F0502020204030204" pitchFamily="34" charset="0"/>
              </a:rPr>
              <a:t>REPAIR</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 name="Text Box 7"/>
          <p:cNvSpPr txBox="1">
            <a:spLocks noChangeArrowheads="1"/>
          </p:cNvSpPr>
          <p:nvPr/>
        </p:nvSpPr>
        <p:spPr bwMode="auto">
          <a:xfrm>
            <a:off x="3912572" y="2629029"/>
            <a:ext cx="1366838" cy="1003300"/>
          </a:xfrm>
          <a:prstGeom prst="rect">
            <a:avLst/>
          </a:prstGeom>
          <a:noFill/>
          <a:ln w="57150" algn="ctr">
            <a:solidFill>
              <a:srgbClr val="660066"/>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000000"/>
                </a:solidFill>
                <a:effectLst/>
                <a:latin typeface="Calibri" panose="020F0502020204030204" pitchFamily="34" charset="0"/>
              </a:rPr>
              <a:t>REQUIRES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000000"/>
                </a:solidFill>
                <a:effectLst/>
                <a:latin typeface="Calibri" panose="020F0502020204030204" pitchFamily="34" charset="0"/>
              </a:rPr>
              <a:t>IMPROVEMENT</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000000"/>
                </a:solidFill>
                <a:effectLst/>
                <a:latin typeface="Calibri" panose="020F0502020204030204" pitchFamily="34" charset="0"/>
              </a:rPr>
              <a:t>IMPROVE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 name="Text Box 8"/>
          <p:cNvSpPr txBox="1">
            <a:spLocks noChangeArrowheads="1"/>
          </p:cNvSpPr>
          <p:nvPr/>
        </p:nvSpPr>
        <p:spPr bwMode="auto">
          <a:xfrm>
            <a:off x="6527185" y="2629029"/>
            <a:ext cx="1366837" cy="1003300"/>
          </a:xfrm>
          <a:prstGeom prst="rect">
            <a:avLst/>
          </a:prstGeom>
          <a:noFill/>
          <a:ln w="57150" algn="ctr">
            <a:solidFill>
              <a:srgbClr val="660066"/>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000000"/>
                </a:solidFill>
                <a:effectLst/>
                <a:latin typeface="Calibri" panose="020F0502020204030204" pitchFamily="34" charset="0"/>
              </a:rPr>
              <a:t>GOOD</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000000"/>
                </a:solidFill>
                <a:effectLst/>
                <a:latin typeface="Calibri" panose="020F0502020204030204" pitchFamily="34" charset="0"/>
              </a:rPr>
              <a:t>SUSTAIN  AND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000000"/>
                </a:solidFill>
                <a:effectLst/>
                <a:latin typeface="Calibri" panose="020F0502020204030204" pitchFamily="34" charset="0"/>
              </a:rPr>
              <a:t>INNOVATE</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5" name="Text Box 9"/>
          <p:cNvSpPr txBox="1">
            <a:spLocks noChangeArrowheads="1"/>
          </p:cNvSpPr>
          <p:nvPr/>
        </p:nvSpPr>
        <p:spPr bwMode="auto">
          <a:xfrm>
            <a:off x="8952885" y="2641729"/>
            <a:ext cx="1368425" cy="1003300"/>
          </a:xfrm>
          <a:prstGeom prst="rect">
            <a:avLst/>
          </a:prstGeom>
          <a:noFill/>
          <a:ln w="57150" algn="ctr">
            <a:solidFill>
              <a:srgbClr val="660066"/>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000000"/>
                </a:solidFill>
                <a:effectLst/>
                <a:latin typeface="Calibri" panose="020F0502020204030204" pitchFamily="34" charset="0"/>
              </a:rPr>
              <a:t>OUTSTANDING</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000000"/>
                </a:solidFill>
                <a:effectLst/>
                <a:latin typeface="Calibri" panose="020F0502020204030204" pitchFamily="34" charset="0"/>
              </a:rPr>
              <a:t>LEAD OTHERS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 name="Text Box 10"/>
          <p:cNvSpPr txBox="1">
            <a:spLocks noChangeArrowheads="1"/>
          </p:cNvSpPr>
          <p:nvPr/>
        </p:nvSpPr>
        <p:spPr bwMode="auto">
          <a:xfrm>
            <a:off x="1494706" y="4048625"/>
            <a:ext cx="1650836" cy="1596241"/>
          </a:xfrm>
          <a:prstGeom prst="rect">
            <a:avLst/>
          </a:prstGeom>
          <a:solidFill>
            <a:srgbClr val="C55EEA"/>
          </a:solidFill>
          <a:ln w="57150" algn="ctr">
            <a:solidFill>
              <a:srgbClr val="FFFFFF"/>
            </a:solid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algn="ctr" eaLnBrk="0" fontAlgn="base" hangingPunct="0">
              <a:spcBef>
                <a:spcPct val="0"/>
              </a:spcBef>
              <a:spcAft>
                <a:spcPct val="0"/>
              </a:spcAft>
            </a:pPr>
            <a:r>
              <a:rPr kumimoji="0" lang="en-GB" altLang="en-US" sz="1200" b="0" i="0" u="none" strike="noStrike" cap="none" normalizeH="0" baseline="0">
                <a:ln>
                  <a:noFill/>
                </a:ln>
                <a:solidFill>
                  <a:srgbClr val="000000"/>
                </a:solidFill>
                <a:effectLst/>
                <a:latin typeface="Calibri"/>
                <a:ea typeface="Calibri"/>
                <a:cs typeface="Calibri"/>
              </a:rPr>
              <a:t>School </a:t>
            </a:r>
            <a:r>
              <a:rPr lang="en-GB" altLang="en-US" sz="1200">
                <a:solidFill>
                  <a:srgbClr val="000000"/>
                </a:solidFill>
                <a:latin typeface="Calibri"/>
                <a:ea typeface="Calibri"/>
                <a:cs typeface="Calibri"/>
              </a:rPr>
              <a:t>supported to achieve</a:t>
            </a:r>
            <a:endParaRPr kumimoji="0" lang="en-GB" altLang="en-US" sz="1200" b="0" i="0" u="none" strike="noStrike" cap="none" normalizeH="0" baseline="0">
              <a:ln>
                <a:noFill/>
              </a:ln>
              <a:solidFill>
                <a:srgbClr val="000000"/>
              </a:solidFill>
              <a:effectLst/>
              <a:latin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Calibri"/>
                <a:ea typeface="Calibri"/>
                <a:cs typeface="Calibri"/>
              </a:rPr>
              <a:t>significant </a:t>
            </a:r>
            <a:r>
              <a:rPr lang="en-GB" altLang="en-US" sz="1200">
                <a:solidFill>
                  <a:srgbClr val="000000"/>
                </a:solidFill>
                <a:latin typeface="Calibri"/>
                <a:ea typeface="Calibri"/>
                <a:cs typeface="Calibri"/>
              </a:rPr>
              <a:t>improvements</a:t>
            </a:r>
            <a:endParaRPr lang="en-GB" altLang="en-US" sz="1200" b="0" i="0" u="none" strike="noStrike" cap="none" normalizeH="0" baseline="0">
              <a:ln>
                <a:noFill/>
              </a:ln>
              <a:solidFill>
                <a:srgbClr val="000000"/>
              </a:solidFill>
              <a:effectLst/>
              <a:latin typeface="Calibri" panose="020F0502020204030204" pitchFamily="34" charset="0"/>
              <a:ea typeface="Calibri"/>
              <a:cs typeface="Calibri"/>
            </a:endParaRPr>
          </a:p>
          <a:p>
            <a:pPr algn="ctr" eaLnBrk="0" fontAlgn="base" hangingPunct="0">
              <a:spcBef>
                <a:spcPct val="0"/>
              </a:spcBef>
              <a:spcAft>
                <a:spcPct val="0"/>
              </a:spcAft>
            </a:pPr>
            <a:r>
              <a:rPr lang="en-GB" altLang="en-US" sz="1200">
                <a:solidFill>
                  <a:srgbClr val="000000"/>
                </a:solidFill>
                <a:latin typeface="Calibri"/>
                <a:ea typeface="Calibri"/>
                <a:cs typeface="Calibri"/>
              </a:rPr>
              <a:t>Clear</a:t>
            </a:r>
            <a:r>
              <a:rPr kumimoji="0" lang="en-GB" altLang="en-US" sz="1200" b="0" i="0" u="none" strike="noStrike" cap="none" normalizeH="0" baseline="0">
                <a:ln>
                  <a:noFill/>
                </a:ln>
                <a:solidFill>
                  <a:srgbClr val="000000"/>
                </a:solidFill>
                <a:effectLst/>
                <a:latin typeface="Calibri"/>
                <a:ea typeface="Calibri"/>
                <a:cs typeface="Calibri"/>
              </a:rPr>
              <a:t> systems</a:t>
            </a:r>
            <a:r>
              <a:rPr lang="en-GB" altLang="en-US" sz="1200">
                <a:solidFill>
                  <a:srgbClr val="000000"/>
                </a:solidFill>
                <a:latin typeface="Calibri"/>
                <a:ea typeface="Calibri"/>
                <a:cs typeface="Calibri"/>
              </a:rPr>
              <a:t> will be designed and implemented</a:t>
            </a:r>
            <a:endParaRPr lang="en-GB" altLang="en-US" sz="1200" b="0" i="0" u="none" strike="noStrike" cap="none" normalizeH="0" baseline="0">
              <a:ln>
                <a:noFill/>
              </a:ln>
              <a:solidFill>
                <a:srgbClr val="000000"/>
              </a:solidFill>
              <a:effectLst/>
              <a:latin typeface="Calibri"/>
              <a:ea typeface="Calibri"/>
              <a:cs typeface="Calibri"/>
            </a:endParaRPr>
          </a:p>
          <a:p>
            <a:pPr algn="ctr" eaLnBrk="0" fontAlgn="base" hangingPunct="0">
              <a:spcBef>
                <a:spcPct val="0"/>
              </a:spcBef>
              <a:spcAft>
                <a:spcPct val="0"/>
              </a:spcAft>
            </a:pPr>
            <a:r>
              <a:rPr lang="en-GB" altLang="en-US" sz="1200">
                <a:solidFill>
                  <a:srgbClr val="000000"/>
                </a:solidFill>
                <a:latin typeface="Calibri"/>
                <a:ea typeface="Calibri"/>
                <a:cs typeface="Calibri"/>
              </a:rPr>
              <a:t>Capacity built for long term stability.</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7" name="Text Box 11"/>
          <p:cNvSpPr txBox="1">
            <a:spLocks noChangeArrowheads="1"/>
          </p:cNvSpPr>
          <p:nvPr/>
        </p:nvSpPr>
        <p:spPr bwMode="auto">
          <a:xfrm>
            <a:off x="3664922" y="4051429"/>
            <a:ext cx="1739900" cy="1562100"/>
          </a:xfrm>
          <a:prstGeom prst="rect">
            <a:avLst/>
          </a:prstGeom>
          <a:solidFill>
            <a:srgbClr val="C55EEA"/>
          </a:solidFill>
          <a:ln w="57150" algn="ctr">
            <a:solidFill>
              <a:srgbClr val="FFFFFF"/>
            </a:solid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algn="ctr" eaLnBrk="0" fontAlgn="base" hangingPunct="0">
              <a:spcBef>
                <a:spcPct val="0"/>
              </a:spcBef>
              <a:spcAft>
                <a:spcPct val="0"/>
              </a:spcAft>
            </a:pPr>
            <a:r>
              <a:rPr lang="en-GB" altLang="en-US" sz="1200">
                <a:solidFill>
                  <a:srgbClr val="000000"/>
                </a:solidFill>
                <a:latin typeface="Calibri"/>
                <a:ea typeface="Calibri"/>
                <a:cs typeface="Calibri"/>
              </a:rPr>
              <a:t>Decision</a:t>
            </a:r>
            <a:r>
              <a:rPr kumimoji="0" lang="en-GB" altLang="en-US" sz="1200" b="0" i="0" u="none" strike="noStrike" cap="none" normalizeH="0" baseline="0">
                <a:ln>
                  <a:noFill/>
                </a:ln>
                <a:solidFill>
                  <a:srgbClr val="000000"/>
                </a:solidFill>
                <a:effectLst/>
                <a:latin typeface="Calibri"/>
                <a:ea typeface="Calibri"/>
                <a:cs typeface="Calibri"/>
              </a:rPr>
              <a:t> making</a:t>
            </a:r>
            <a:r>
              <a:rPr lang="en-GB" altLang="en-US" sz="1200">
                <a:solidFill>
                  <a:srgbClr val="000000"/>
                </a:solidFill>
                <a:latin typeface="Calibri"/>
                <a:ea typeface="Calibri"/>
                <a:cs typeface="Calibri"/>
              </a:rPr>
              <a:t> will be proactive</a:t>
            </a:r>
            <a:endParaRPr kumimoji="0" lang="en-GB" altLang="en-US" sz="1200" b="0" i="0" u="none" strike="noStrike" cap="none" normalizeH="0" baseline="0">
              <a:ln>
                <a:noFill/>
              </a:ln>
              <a:solidFill>
                <a:srgbClr val="000000"/>
              </a:solidFill>
              <a:effectLst/>
              <a:latin typeface="Calibri"/>
              <a:ea typeface="Calibri"/>
              <a:cs typeface="Calibri"/>
            </a:endParaRPr>
          </a:p>
          <a:p>
            <a:pPr algn="ctr" eaLnBrk="0" fontAlgn="base" hangingPunct="0">
              <a:spcBef>
                <a:spcPct val="0"/>
              </a:spcBef>
              <a:spcAft>
                <a:spcPct val="0"/>
              </a:spcAft>
            </a:pPr>
            <a:r>
              <a:rPr lang="en-GB" altLang="en-US" sz="1200">
                <a:solidFill>
                  <a:srgbClr val="000000"/>
                </a:solidFill>
                <a:latin typeface="Calibri"/>
                <a:ea typeface="Calibri"/>
                <a:cs typeface="Calibri"/>
              </a:rPr>
              <a:t>Quickly establishing stability</a:t>
            </a:r>
            <a:endParaRPr lang="en-GB" altLang="en-US" sz="1200" b="0" i="0" u="none" strike="noStrike" cap="none" normalizeH="0" baseline="0">
              <a:ln>
                <a:noFill/>
              </a:ln>
              <a:solidFill>
                <a:srgbClr val="000000"/>
              </a:solidFill>
              <a:effectLst/>
              <a:latin typeface="Calibri" panose="020F0502020204030204" pitchFamily="34" charset="0"/>
              <a:ea typeface="Calibri"/>
              <a:cs typeface="Calibri"/>
            </a:endParaRPr>
          </a:p>
          <a:p>
            <a:pPr algn="ctr" eaLnBrk="0" fontAlgn="base" hangingPunct="0">
              <a:spcBef>
                <a:spcPct val="0"/>
              </a:spcBef>
              <a:spcAft>
                <a:spcPct val="0"/>
              </a:spcAft>
            </a:pPr>
            <a:r>
              <a:rPr lang="en-GB" altLang="en-US" sz="1200">
                <a:solidFill>
                  <a:srgbClr val="000000"/>
                </a:solidFill>
                <a:latin typeface="Calibri"/>
                <a:ea typeface="Calibri"/>
                <a:cs typeface="Calibri"/>
              </a:rPr>
              <a:t>Schools will be more </a:t>
            </a:r>
            <a:endParaRPr lang="en-GB" altLang="en-US" sz="1200" b="0" i="0" u="none" strike="noStrike" cap="none" normalizeH="0" baseline="0">
              <a:ln>
                <a:noFill/>
              </a:ln>
              <a:solidFill>
                <a:srgbClr val="000000"/>
              </a:solidFill>
              <a:effectLst/>
              <a:latin typeface="Calibri" panose="020F0502020204030204" pitchFamily="34" charset="0"/>
              <a:ea typeface="Calibri"/>
              <a:cs typeface="Calibri"/>
            </a:endParaRP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1200">
                <a:solidFill>
                  <a:srgbClr val="000000"/>
                </a:solidFill>
                <a:latin typeface="Calibri"/>
                <a:ea typeface="Calibri"/>
                <a:cs typeface="Calibri"/>
              </a:rPr>
              <a:t>functional</a:t>
            </a:r>
            <a:endParaRPr lang="en-GB" altLang="en-US" sz="1200" b="0" i="0" u="none" strike="noStrike" cap="none" normalizeH="0" baseline="0">
              <a:ln>
                <a:noFill/>
              </a:ln>
              <a:solidFill>
                <a:srgbClr val="000000"/>
              </a:solidFill>
              <a:effectLst/>
              <a:latin typeface="Calibri" panose="020F0502020204030204" pitchFamily="34" charset="0"/>
              <a:ea typeface="Calibri"/>
              <a:cs typeface="Calibri"/>
            </a:endParaRPr>
          </a:p>
          <a:p>
            <a:pPr algn="ctr" eaLnBrk="0" fontAlgn="base" hangingPunct="0">
              <a:spcBef>
                <a:spcPct val="0"/>
              </a:spcBef>
              <a:spcAft>
                <a:spcPct val="0"/>
              </a:spcAft>
            </a:pPr>
            <a:r>
              <a:rPr lang="en-GB" altLang="en-US" sz="1200">
                <a:solidFill>
                  <a:srgbClr val="000000"/>
                </a:solidFill>
                <a:latin typeface="Calibri"/>
                <a:ea typeface="Calibri"/>
                <a:cs typeface="Calibri"/>
              </a:rPr>
              <a:t>Outcomes will improve</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Text Box 12"/>
          <p:cNvSpPr txBox="1">
            <a:spLocks noChangeArrowheads="1"/>
          </p:cNvSpPr>
          <p:nvPr/>
        </p:nvSpPr>
        <p:spPr bwMode="auto">
          <a:xfrm>
            <a:off x="6331922" y="4045821"/>
            <a:ext cx="1739900" cy="1457696"/>
          </a:xfrm>
          <a:prstGeom prst="rect">
            <a:avLst/>
          </a:prstGeom>
          <a:solidFill>
            <a:srgbClr val="C55EEA"/>
          </a:solidFill>
          <a:ln w="57150" algn="ctr">
            <a:solidFill>
              <a:srgbClr val="FFFFFF"/>
            </a:solid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algn="ctr" eaLnBrk="0" fontAlgn="base" hangingPunct="0">
              <a:spcBef>
                <a:spcPct val="0"/>
              </a:spcBef>
              <a:spcAft>
                <a:spcPct val="0"/>
              </a:spcAft>
            </a:pPr>
            <a:r>
              <a:rPr kumimoji="0" lang="en-GB" altLang="en-US" sz="1200" b="0" i="0" u="none" strike="noStrike" cap="none" normalizeH="0" baseline="0">
                <a:ln>
                  <a:noFill/>
                </a:ln>
                <a:solidFill>
                  <a:srgbClr val="000000"/>
                </a:solidFill>
                <a:effectLst/>
                <a:latin typeface="Calibri"/>
                <a:ea typeface="Calibri"/>
                <a:cs typeface="Calibri"/>
              </a:rPr>
              <a:t>Proactive leadership </a:t>
            </a:r>
            <a:r>
              <a:rPr lang="en-GB" altLang="en-US" sz="1200">
                <a:solidFill>
                  <a:srgbClr val="000000"/>
                </a:solidFill>
                <a:latin typeface="Calibri"/>
                <a:ea typeface="Calibri"/>
                <a:cs typeface="Calibri"/>
              </a:rPr>
              <a:t>developed across the school</a:t>
            </a:r>
            <a:endParaRPr kumimoji="0" lang="en-GB" altLang="en-US" sz="1200" b="0" i="0" u="none" strike="noStrike" cap="none" normalizeH="0" baseline="0">
              <a:ln>
                <a:noFill/>
              </a:ln>
              <a:solidFill>
                <a:srgbClr val="000000"/>
              </a:solidFill>
              <a:effectLst/>
              <a:latin typeface="Calibri" panose="020F0502020204030204" pitchFamily="34" charset="0"/>
            </a:endParaRPr>
          </a:p>
          <a:p>
            <a:pPr algn="ctr" eaLnBrk="0" fontAlgn="base" hangingPunct="0">
              <a:spcBef>
                <a:spcPct val="0"/>
              </a:spcBef>
              <a:spcAft>
                <a:spcPct val="0"/>
              </a:spcAft>
            </a:pPr>
            <a:r>
              <a:rPr kumimoji="0" lang="en-GB" altLang="en-US" sz="1200" b="0" i="0" u="none" strike="noStrike" cap="none" normalizeH="0" baseline="0">
                <a:ln>
                  <a:noFill/>
                </a:ln>
                <a:solidFill>
                  <a:srgbClr val="000000"/>
                </a:solidFill>
                <a:effectLst/>
                <a:latin typeface="Calibri"/>
                <a:ea typeface="Calibri"/>
                <a:cs typeface="Calibri"/>
              </a:rPr>
              <a:t>Strategies embedded</a:t>
            </a:r>
            <a:r>
              <a:rPr lang="en-GB" altLang="en-US" sz="1200">
                <a:solidFill>
                  <a:srgbClr val="000000"/>
                </a:solidFill>
                <a:latin typeface="Calibri"/>
                <a:ea typeface="Calibri"/>
                <a:cs typeface="Calibri"/>
              </a:rPr>
              <a:t> and followed with fidelity</a:t>
            </a:r>
            <a:endParaRPr lang="en-GB" altLang="en-US" sz="1200" b="0" i="0" u="none" strike="noStrike" cap="none" normalizeH="0" baseline="0">
              <a:ln>
                <a:noFill/>
              </a:ln>
              <a:solidFill>
                <a:srgbClr val="000000"/>
              </a:solidFill>
              <a:effectLst/>
              <a:latin typeface="Calibri" panose="020F0502020204030204" pitchFamily="34" charset="0"/>
              <a:ea typeface="Calibri"/>
              <a:cs typeface="Calibri"/>
            </a:endParaRPr>
          </a:p>
          <a:p>
            <a:pPr algn="ctr" eaLnBrk="0" fontAlgn="base" hangingPunct="0">
              <a:spcBef>
                <a:spcPct val="0"/>
              </a:spcBef>
              <a:spcAft>
                <a:spcPct val="0"/>
              </a:spcAft>
            </a:pPr>
            <a:r>
              <a:rPr lang="en-GB" altLang="en-US" sz="1200">
                <a:solidFill>
                  <a:srgbClr val="000000"/>
                </a:solidFill>
                <a:latin typeface="Calibri"/>
                <a:ea typeface="Calibri"/>
                <a:cs typeface="Calibri"/>
              </a:rPr>
              <a:t>Increased </a:t>
            </a:r>
            <a:r>
              <a:rPr kumimoji="0" lang="en-GB" altLang="en-US" sz="1200" b="0" i="0" u="none" strike="noStrike" cap="none" normalizeH="0" baseline="0">
                <a:ln>
                  <a:noFill/>
                </a:ln>
                <a:solidFill>
                  <a:srgbClr val="000000"/>
                </a:solidFill>
                <a:effectLst/>
                <a:latin typeface="Calibri"/>
                <a:ea typeface="Calibri"/>
                <a:cs typeface="Calibri"/>
              </a:rPr>
              <a:t>innovation in ways of working</a:t>
            </a:r>
            <a:r>
              <a:rPr lang="en-GB" altLang="en-US" sz="1200">
                <a:solidFill>
                  <a:srgbClr val="000000"/>
                </a:solidFill>
                <a:latin typeface="Calibri"/>
                <a:ea typeface="Calibri"/>
                <a:cs typeface="Calibri"/>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9" name="Text Box 13"/>
          <p:cNvSpPr txBox="1">
            <a:spLocks noChangeArrowheads="1"/>
          </p:cNvSpPr>
          <p:nvPr/>
        </p:nvSpPr>
        <p:spPr bwMode="auto">
          <a:xfrm>
            <a:off x="8770322" y="4051429"/>
            <a:ext cx="1739900" cy="1447800"/>
          </a:xfrm>
          <a:prstGeom prst="rect">
            <a:avLst/>
          </a:prstGeom>
          <a:solidFill>
            <a:srgbClr val="C55EEA"/>
          </a:solidFill>
          <a:ln w="57150" algn="ctr">
            <a:solidFill>
              <a:srgbClr val="FFFFFF"/>
            </a:solid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algn="ctr" eaLnBrk="0" fontAlgn="base" hangingPunct="0">
              <a:spcBef>
                <a:spcPct val="0"/>
              </a:spcBef>
              <a:spcAft>
                <a:spcPct val="0"/>
              </a:spcAft>
            </a:pPr>
            <a:r>
              <a:rPr kumimoji="0" lang="en-GB" altLang="en-US" sz="1200" b="0" i="0" u="none" strike="noStrike" cap="none" normalizeH="0" baseline="0">
                <a:ln>
                  <a:noFill/>
                </a:ln>
                <a:solidFill>
                  <a:srgbClr val="000000"/>
                </a:solidFill>
                <a:effectLst/>
                <a:latin typeface="Calibri"/>
                <a:ea typeface="Calibri"/>
                <a:cs typeface="Calibri"/>
              </a:rPr>
              <a:t>Sufficient strength/</a:t>
            </a:r>
            <a:r>
              <a:rPr lang="en-GB" altLang="en-US" sz="1200">
                <a:solidFill>
                  <a:srgbClr val="000000"/>
                </a:solidFill>
                <a:latin typeface="Calibri"/>
                <a:ea typeface="Calibri"/>
                <a:cs typeface="Calibri"/>
              </a:rPr>
              <a:t> </a:t>
            </a:r>
            <a:endParaRPr kumimoji="0" lang="en-GB" altLang="en-US" sz="1200" b="0" i="0" u="none" strike="noStrike" cap="none" normalizeH="0" baseline="0">
              <a:ln>
                <a:noFill/>
              </a:ln>
              <a:solidFill>
                <a:srgbClr val="000000"/>
              </a:solidFill>
              <a:effectLst/>
              <a:latin typeface="Calibri" panose="020F0502020204030204" pitchFamily="34" charset="0"/>
            </a:endParaRPr>
          </a:p>
          <a:p>
            <a:pPr algn="ctr" eaLnBrk="0" fontAlgn="base" hangingPunct="0">
              <a:spcBef>
                <a:spcPct val="0"/>
              </a:spcBef>
              <a:spcAft>
                <a:spcPct val="0"/>
              </a:spcAft>
            </a:pPr>
            <a:r>
              <a:rPr kumimoji="0" lang="en-GB" altLang="en-US" sz="1200" b="0" i="0" u="none" strike="noStrike" cap="none" normalizeH="0" baseline="0">
                <a:ln>
                  <a:noFill/>
                </a:ln>
                <a:solidFill>
                  <a:srgbClr val="000000"/>
                </a:solidFill>
                <a:effectLst/>
                <a:latin typeface="Calibri"/>
                <a:ea typeface="Calibri"/>
                <a:cs typeface="Calibri"/>
              </a:rPr>
              <a:t>capacity</a:t>
            </a:r>
            <a:r>
              <a:rPr lang="en-GB" altLang="en-US" sz="1200">
                <a:solidFill>
                  <a:srgbClr val="000000"/>
                </a:solidFill>
                <a:latin typeface="Calibri"/>
                <a:ea typeface="Calibri"/>
                <a:cs typeface="Calibri"/>
              </a:rPr>
              <a:t> </a:t>
            </a:r>
            <a:r>
              <a:rPr kumimoji="0" lang="en-GB" altLang="en-US" sz="1200" b="0" i="0" u="none" strike="noStrike" cap="none" normalizeH="0" baseline="0">
                <a:ln>
                  <a:noFill/>
                </a:ln>
                <a:solidFill>
                  <a:srgbClr val="000000"/>
                </a:solidFill>
                <a:effectLst/>
                <a:latin typeface="Calibri"/>
                <a:ea typeface="Calibri"/>
                <a:cs typeface="Calibri"/>
              </a:rPr>
              <a:t> to support and lead others across </a:t>
            </a:r>
            <a:r>
              <a:rPr lang="en-GB" altLang="en-US" sz="1200">
                <a:solidFill>
                  <a:srgbClr val="000000"/>
                </a:solidFill>
                <a:latin typeface="Calibri"/>
                <a:ea typeface="Calibri"/>
                <a:cs typeface="Calibri"/>
              </a:rPr>
              <a:t>schools and trusts.</a:t>
            </a:r>
            <a:endParaRPr lang="en-GB" altLang="en-US" sz="1200" b="0" i="0" u="none" strike="noStrike" cap="none" normalizeH="0" baseline="0">
              <a:ln>
                <a:noFill/>
              </a:ln>
              <a:solidFill>
                <a:srgbClr val="000000"/>
              </a:solidFill>
              <a:effectLst/>
              <a:latin typeface="Calibri" panose="020F0502020204030204" pitchFamily="34" charset="0"/>
              <a:ea typeface="Calibri"/>
              <a:cs typeface="Calibri"/>
            </a:endParaRPr>
          </a:p>
          <a:p>
            <a:pPr algn="ctr">
              <a:spcBef>
                <a:spcPct val="0"/>
              </a:spcBef>
              <a:spcAft>
                <a:spcPct val="0"/>
              </a:spcAft>
            </a:pPr>
            <a:r>
              <a:rPr lang="en-GB" altLang="en-US" sz="1200">
                <a:latin typeface="Calibri"/>
                <a:ea typeface="Calibri"/>
                <a:cs typeface="Calibri"/>
              </a:rPr>
              <a:t>Sharing good practice and whilst honing skills further within their own school</a:t>
            </a:r>
            <a:endParaRPr lang="en-GB" altLang="en-US" sz="1200" b="0" i="0" u="none" strike="noStrike" cap="none" normalizeH="0" baseline="0">
              <a:ln>
                <a:noFill/>
              </a:ln>
              <a:solidFill>
                <a:schemeClr val="tx1"/>
              </a:solidFill>
              <a:effectLst/>
              <a:latin typeface="Calibri"/>
              <a:ea typeface="Calibri"/>
              <a:cs typeface="Calibri"/>
            </a:endParaRPr>
          </a:p>
          <a:p>
            <a:pPr eaLnBrk="0" fontAlgn="base" hangingPunct="0">
              <a:spcBef>
                <a:spcPct val="0"/>
              </a:spcBef>
              <a:spcAft>
                <a:spcPct val="0"/>
              </a:spcAft>
            </a:pPr>
            <a:endParaRPr lang="en-US" altLang="en-US">
              <a:latin typeface="Arial" panose="020B0604020202020204" pitchFamily="34" charset="0"/>
              <a:cs typeface="Arial" panose="020B0604020202020204" pitchFamily="34" charset="0"/>
            </a:endParaRPr>
          </a:p>
        </p:txBody>
      </p:sp>
      <p:sp>
        <p:nvSpPr>
          <p:cNvPr id="10" name="Text Box 14"/>
          <p:cNvSpPr txBox="1">
            <a:spLocks noChangeArrowheads="1"/>
          </p:cNvSpPr>
          <p:nvPr/>
        </p:nvSpPr>
        <p:spPr bwMode="auto">
          <a:xfrm>
            <a:off x="1340822" y="6134229"/>
            <a:ext cx="8746671" cy="8001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eaLnBrk="0" fontAlgn="base" hangingPunct="0">
              <a:spcBef>
                <a:spcPct val="0"/>
              </a:spcBef>
              <a:spcAft>
                <a:spcPct val="0"/>
              </a:spcAft>
            </a:pPr>
            <a:r>
              <a:rPr kumimoji="0" lang="en-GB" altLang="en-US" sz="1500" b="1" i="0" u="none" strike="noStrike" cap="none" normalizeH="0" baseline="0">
                <a:ln>
                  <a:noFill/>
                </a:ln>
                <a:solidFill>
                  <a:srgbClr val="000000"/>
                </a:solidFill>
                <a:effectLst/>
                <a:latin typeface="Calibri"/>
                <a:ea typeface="Calibri"/>
                <a:cs typeface="Calibri"/>
              </a:rPr>
              <a:t>**RI schools can access funding from the DFE for 10 days of support which will be organised by </a:t>
            </a:r>
            <a:r>
              <a:rPr lang="en-GB" altLang="en-US" sz="1500" b="1">
                <a:solidFill>
                  <a:srgbClr val="000000"/>
                </a:solidFill>
                <a:latin typeface="Calibri"/>
                <a:ea typeface="Calibri"/>
                <a:cs typeface="Calibri"/>
              </a:rPr>
              <a:t>Valour Trust</a:t>
            </a:r>
            <a:r>
              <a:rPr kumimoji="0" lang="en-GB" altLang="en-US" sz="1500" b="1" i="0" u="none" strike="noStrike" cap="none" normalizeH="0" baseline="0">
                <a:ln>
                  <a:noFill/>
                </a:ln>
                <a:solidFill>
                  <a:srgbClr val="000000"/>
                </a:solidFill>
                <a:effectLst/>
                <a:latin typeface="Calibri"/>
                <a:ea typeface="Calibri"/>
                <a:cs typeface="Calibri"/>
              </a:rPr>
              <a:t>.</a:t>
            </a:r>
            <a:r>
              <a:rPr lang="en-GB" altLang="en-US" sz="1500" b="1">
                <a:solidFill>
                  <a:srgbClr val="000000"/>
                </a:solidFill>
                <a:latin typeface="Calibri"/>
                <a:ea typeface="Calibri"/>
                <a:cs typeface="Calibri"/>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1" name="Rectangle 10"/>
          <p:cNvSpPr/>
          <p:nvPr/>
        </p:nvSpPr>
        <p:spPr>
          <a:xfrm>
            <a:off x="1340822" y="234946"/>
            <a:ext cx="6096000" cy="663708"/>
          </a:xfrm>
          <a:prstGeom prst="rect">
            <a:avLst/>
          </a:prstGeom>
          <a:gradFill>
            <a:gsLst>
              <a:gs pos="0">
                <a:srgbClr val="7030A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spAutoFit/>
          </a:bodyPr>
          <a:lstStyle/>
          <a:p>
            <a:pPr>
              <a:lnSpc>
                <a:spcPct val="119000"/>
              </a:lnSpc>
              <a:spcAft>
                <a:spcPts val="600"/>
              </a:spcAft>
            </a:pPr>
            <a:r>
              <a:rPr lang="en-GB" b="1" kern="1400">
                <a:solidFill>
                  <a:srgbClr val="FFFFFF"/>
                </a:solidFill>
                <a:latin typeface="Calibri" panose="020F0502020204030204" pitchFamily="34" charset="0"/>
              </a:rPr>
              <a:t>SCHOOL IMPROVEMENT PHASES 2023-24</a:t>
            </a:r>
            <a:endParaRPr lang="en-GB" sz="900" kern="1400">
              <a:solidFill>
                <a:srgbClr val="000000"/>
              </a:solidFill>
              <a:latin typeface="Calibri" panose="020F0502020204030204" pitchFamily="34" charset="0"/>
            </a:endParaRPr>
          </a:p>
          <a:p>
            <a:pPr>
              <a:lnSpc>
                <a:spcPct val="119000"/>
              </a:lnSpc>
              <a:spcAft>
                <a:spcPts val="600"/>
              </a:spcAft>
            </a:pPr>
            <a:r>
              <a:rPr lang="en-GB" sz="900" kern="1400">
                <a:solidFill>
                  <a:srgbClr val="000000"/>
                </a:solidFill>
                <a:latin typeface="Calibri" panose="020F0502020204030204" pitchFamily="34" charset="0"/>
              </a:rPr>
              <a:t> </a:t>
            </a:r>
            <a:endParaRPr lang="en-GB" sz="900" kern="1400">
              <a:ln>
                <a:noFill/>
              </a:ln>
              <a:solidFill>
                <a:srgbClr val="000000"/>
              </a:solidFill>
              <a:effectLst/>
              <a:latin typeface="Calibri" panose="020F0502020204030204" pitchFamily="34" charset="0"/>
            </a:endParaRPr>
          </a:p>
        </p:txBody>
      </p:sp>
    </p:spTree>
    <p:extLst>
      <p:ext uri="{BB962C8B-B14F-4D97-AF65-F5344CB8AC3E}">
        <p14:creationId xmlns:p14="http://schemas.microsoft.com/office/powerpoint/2010/main" val="496852958"/>
      </p:ext>
    </p:extLst>
  </p:cSld>
  <p:clrMapOvr>
    <a:masterClrMapping/>
  </p:clrMapOvr>
  <p:extLst>
    <p:ext uri="{6950BFC3-D8DA-4A85-94F7-54DA5524770B}">
      <p188:commentRel xmlns="" xmlns:p188="http://schemas.microsoft.com/office/powerpoint/2018/8/main" r:id="rId7"/>
    </p:ext>
  </p:extLst>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7030A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575046" y="3175"/>
            <a:ext cx="10790430" cy="70971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algn="ctr" eaLnBrk="0" fontAlgn="base" hangingPunct="0">
              <a:spcBef>
                <a:spcPct val="0"/>
              </a:spcBef>
              <a:spcAft>
                <a:spcPct val="0"/>
              </a:spcAft>
            </a:pPr>
            <a:r>
              <a:rPr kumimoji="0" lang="en-GB" altLang="en-US" sz="1600" b="1" i="0" u="none" strike="noStrike" cap="none" normalizeH="0" baseline="0" dirty="0">
                <a:ln>
                  <a:noFill/>
                </a:ln>
                <a:solidFill>
                  <a:srgbClr val="FFFF00"/>
                </a:solidFill>
                <a:effectLst/>
                <a:latin typeface="Calibri"/>
                <a:ea typeface="Calibri"/>
                <a:cs typeface="Calibri"/>
              </a:rPr>
              <a:t>IMPROVEMENT FRAMEWORK TO GAUGE SUPPORT NEEDED </a:t>
            </a:r>
            <a:r>
              <a:rPr lang="en-GB" altLang="en-US" sz="1600" b="1" dirty="0">
                <a:solidFill>
                  <a:srgbClr val="FFFF00"/>
                </a:solidFill>
                <a:latin typeface="Calibri"/>
                <a:ea typeface="Calibri"/>
                <a:cs typeface="Calibri"/>
              </a:rPr>
              <a:t>BASED ON CURRENT </a:t>
            </a:r>
            <a:r>
              <a:rPr kumimoji="0" lang="en-GB" altLang="en-US" sz="1600" b="1" i="0" u="none" strike="noStrike" cap="none" normalizeH="0" dirty="0">
                <a:ln>
                  <a:noFill/>
                </a:ln>
                <a:solidFill>
                  <a:srgbClr val="FFFF00"/>
                </a:solidFill>
                <a:effectLst/>
                <a:latin typeface="Calibri"/>
                <a:ea typeface="Calibri"/>
                <a:cs typeface="Calibri"/>
              </a:rPr>
              <a:t>OFSTED </a:t>
            </a:r>
            <a:r>
              <a:rPr lang="en-GB" altLang="en-US" sz="1600" b="1" dirty="0">
                <a:solidFill>
                  <a:srgbClr val="FFFF00"/>
                </a:solidFill>
                <a:latin typeface="Calibri"/>
                <a:ea typeface="Calibri"/>
                <a:cs typeface="Calibri"/>
              </a:rPr>
              <a:t>JUDGEMENTS-</a:t>
            </a:r>
            <a:endParaRPr lang="en-US" altLang="en-US" b="1">
              <a:solidFill>
                <a:srgbClr val="FFFF00"/>
              </a:solidFill>
              <a:latin typeface="Arial" panose="020B0604020202020204" pitchFamily="34" charset="0"/>
              <a:ea typeface="Calibri"/>
              <a:cs typeface="Arial" panose="020B0604020202020204" pitchFamily="34" charset="0"/>
            </a:endParaRPr>
          </a:p>
          <a:p>
            <a:pPr algn="ctr">
              <a:spcBef>
                <a:spcPct val="0"/>
              </a:spcBef>
              <a:spcAft>
                <a:spcPct val="0"/>
              </a:spcAft>
            </a:pPr>
            <a:r>
              <a:rPr lang="en-GB" altLang="en-US" sz="1600" b="1" dirty="0">
                <a:solidFill>
                  <a:srgbClr val="FFFF00"/>
                </a:solidFill>
                <a:latin typeface="Calibri"/>
                <a:ea typeface="Calibri"/>
                <a:cs typeface="Calibri"/>
              </a:rPr>
              <a:t> SCHOOL EVALUATION WITH VALOUR  ASSOCIATES FOR DISCUSSION</a:t>
            </a:r>
            <a:endParaRPr lang="en-US" altLang="en-US" sz="1800" i="0" u="none" strike="noStrike" cap="none" normalizeH="0" baseline="0" dirty="0">
              <a:ln>
                <a:noFill/>
              </a:ln>
              <a:solidFill>
                <a:srgbClr val="FFFF00"/>
              </a:solidFill>
              <a:effectLst/>
              <a:latin typeface="Arial" panose="020B0604020202020204" pitchFamily="34" charset="0"/>
              <a:cs typeface="Arial"/>
            </a:endParaRPr>
          </a:p>
        </p:txBody>
      </p:sp>
      <p:sp>
        <p:nvSpPr>
          <p:cNvPr id="3" name="Text Box 3"/>
          <p:cNvSpPr txBox="1">
            <a:spLocks noChangeArrowheads="1"/>
          </p:cNvSpPr>
          <p:nvPr/>
        </p:nvSpPr>
        <p:spPr bwMode="auto">
          <a:xfrm>
            <a:off x="2213493" y="701675"/>
            <a:ext cx="1955800" cy="60515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a:ln>
                  <a:noFill/>
                </a:ln>
                <a:solidFill>
                  <a:srgbClr val="FFFFFF"/>
                </a:solidFill>
                <a:effectLst/>
                <a:latin typeface="Calibri" panose="020F0502020204030204" pitchFamily="34" charset="0"/>
              </a:rPr>
              <a:t>STABILISE AND REPAIR</a:t>
            </a:r>
          </a:p>
          <a:p>
            <a:pPr algn="ctr" eaLnBrk="0" fontAlgn="base" hangingPunct="0">
              <a:spcBef>
                <a:spcPct val="0"/>
              </a:spcBef>
              <a:spcAft>
                <a:spcPct val="0"/>
              </a:spcAft>
            </a:pPr>
            <a:r>
              <a:rPr kumimoji="0" lang="en-GB" altLang="en-US" sz="1200" b="1" i="0" u="none" strike="noStrike" cap="none" normalizeH="0" baseline="0">
                <a:ln>
                  <a:noFill/>
                </a:ln>
                <a:solidFill>
                  <a:srgbClr val="FFFFFF"/>
                </a:solidFill>
                <a:effectLst/>
                <a:latin typeface="Calibri"/>
                <a:ea typeface="Calibri"/>
                <a:cs typeface="Calibri"/>
              </a:rPr>
              <a:t>Outcomes </a:t>
            </a:r>
            <a:r>
              <a:rPr lang="en-GB" altLang="en-US" sz="1200" b="1">
                <a:solidFill>
                  <a:srgbClr val="FFFFFF"/>
                </a:solidFill>
                <a:latin typeface="Calibri"/>
                <a:ea typeface="Calibri"/>
                <a:cs typeface="Calibri"/>
              </a:rPr>
              <a:t>need rapid improvement</a:t>
            </a:r>
            <a:endParaRPr lang="en-GB" altLang="en-US" sz="1200" b="1" i="0" u="none" strike="noStrike" cap="none" normalizeH="0" baseline="0">
              <a:ln>
                <a:noFill/>
              </a:ln>
              <a:solidFill>
                <a:srgbClr val="FFFFFF"/>
              </a:solidFill>
              <a:effectLst/>
              <a:latin typeface="Calibri" panose="020F0502020204030204" pitchFamily="34" charset="0"/>
              <a:ea typeface="Calibri"/>
              <a:cs typeface="Calibri"/>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FFFFFF"/>
                </a:solidFill>
                <a:effectLst/>
                <a:latin typeface="Calibri" panose="020F0502020204030204" pitchFamily="34" charset="0"/>
              </a:rPr>
              <a:t>Curriculum design needs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FFFFFF"/>
                </a:solidFill>
                <a:effectLst/>
                <a:latin typeface="Calibri" panose="020F0502020204030204" pitchFamily="34" charset="0"/>
              </a:rPr>
              <a:t>Developing</a:t>
            </a:r>
          </a:p>
          <a:p>
            <a:pPr algn="ctr" eaLnBrk="0" fontAlgn="base" hangingPunct="0">
              <a:spcBef>
                <a:spcPct val="0"/>
              </a:spcBef>
              <a:spcAft>
                <a:spcPct val="0"/>
              </a:spcAft>
            </a:pPr>
            <a:r>
              <a:rPr kumimoji="0" lang="en-GB" altLang="en-US" sz="1200" b="1" i="0" u="none" strike="noStrike" cap="none" normalizeH="0" baseline="0">
                <a:ln>
                  <a:noFill/>
                </a:ln>
                <a:solidFill>
                  <a:srgbClr val="FFFFFF"/>
                </a:solidFill>
                <a:effectLst/>
                <a:latin typeface="Calibri"/>
                <a:ea typeface="Calibri"/>
                <a:cs typeface="Calibri"/>
              </a:rPr>
              <a:t>Data analysis</a:t>
            </a:r>
            <a:r>
              <a:rPr lang="en-GB" altLang="en-US" sz="1200" b="1">
                <a:solidFill>
                  <a:srgbClr val="FFFFFF"/>
                </a:solidFill>
                <a:latin typeface="Calibri"/>
                <a:ea typeface="Calibri"/>
                <a:cs typeface="Calibri"/>
              </a:rPr>
              <a:t>  needs improving.</a:t>
            </a:r>
            <a:endParaRPr lang="en-GB" altLang="en-US" sz="1200" b="1" i="0" u="none" strike="noStrike" cap="none" normalizeH="0" baseline="0">
              <a:ln>
                <a:noFill/>
              </a:ln>
              <a:solidFill>
                <a:srgbClr val="FFFFFF"/>
              </a:solidFill>
              <a:effectLst/>
              <a:latin typeface="Calibri" panose="020F0502020204030204" pitchFamily="34" charset="0"/>
              <a:ea typeface="Calibri"/>
              <a:cs typeface="Calibri"/>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a:ln>
                <a:noFill/>
              </a:ln>
              <a:solidFill>
                <a:srgbClr val="FFFFFF"/>
              </a:solidFill>
              <a:effectLst/>
              <a:latin typeface="Calibri" panose="020F0502020204030204" pitchFamily="34" charset="0"/>
            </a:endParaRPr>
          </a:p>
          <a:p>
            <a:pPr algn="ctr" eaLnBrk="0" fontAlgn="base" hangingPunct="0">
              <a:spcBef>
                <a:spcPct val="0"/>
              </a:spcBef>
              <a:spcAft>
                <a:spcPct val="0"/>
              </a:spcAft>
            </a:pPr>
            <a:r>
              <a:rPr kumimoji="0" lang="en-GB" altLang="en-US" sz="1200" b="1" i="0" u="none" strike="noStrike" cap="none" normalizeH="0" baseline="0">
                <a:ln>
                  <a:noFill/>
                </a:ln>
                <a:solidFill>
                  <a:srgbClr val="FFFFFF"/>
                </a:solidFill>
                <a:effectLst/>
                <a:latin typeface="Calibri"/>
                <a:ea typeface="Calibri"/>
                <a:cs typeface="Calibri"/>
              </a:rPr>
              <a:t>Behaviour is </a:t>
            </a:r>
            <a:r>
              <a:rPr lang="en-GB" altLang="en-US" sz="1200" b="1">
                <a:solidFill>
                  <a:srgbClr val="FFFFFF"/>
                </a:solidFill>
                <a:latin typeface="Calibri"/>
                <a:ea typeface="Calibri"/>
                <a:cs typeface="Calibri"/>
              </a:rPr>
              <a:t> </a:t>
            </a:r>
            <a:r>
              <a:rPr kumimoji="0" lang="en-GB" altLang="en-US" sz="1200" b="1" i="0" u="none" strike="noStrike" cap="none" normalizeH="0" baseline="0">
                <a:ln>
                  <a:noFill/>
                </a:ln>
                <a:solidFill>
                  <a:srgbClr val="FFFFFF"/>
                </a:solidFill>
                <a:effectLst/>
                <a:latin typeface="Calibri"/>
                <a:ea typeface="Calibri"/>
                <a:cs typeface="Calibri"/>
              </a:rPr>
              <a:t>unstable</a:t>
            </a:r>
            <a:endParaRPr lang="en-GB" altLang="en-US" sz="1200" b="1" i="0" u="none" strike="noStrike" cap="none" normalizeH="0" baseline="0">
              <a:ln>
                <a:noFill/>
              </a:ln>
              <a:solidFill>
                <a:srgbClr val="FFFFFF"/>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FFFFFF"/>
                </a:solidFill>
                <a:effectLst/>
                <a:latin typeface="Calibri" panose="020F0502020204030204" pitchFamily="34" charset="0"/>
              </a:rPr>
              <a:t>Low level disruption</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a:ln>
                <a:noFill/>
              </a:ln>
              <a:solidFill>
                <a:srgbClr val="FFFFFF"/>
              </a:solidFill>
              <a:effectLst/>
              <a:latin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a:ln>
                <a:noFill/>
              </a:ln>
              <a:solidFill>
                <a:srgbClr val="FFFFFF"/>
              </a:solidFill>
              <a:effectLst/>
              <a:latin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lang="en-GB" altLang="en-US" sz="1200" b="1">
              <a:solidFill>
                <a:srgbClr val="FFFFFF"/>
              </a:solidFill>
              <a:latin typeface="Calibri" panose="020F0502020204030204" pitchFamily="34" charset="0"/>
            </a:endParaRPr>
          </a:p>
          <a:p>
            <a:pPr algn="ctr">
              <a:spcBef>
                <a:spcPct val="0"/>
              </a:spcBef>
              <a:spcAft>
                <a:spcPct val="0"/>
              </a:spcAft>
            </a:pPr>
            <a:endParaRPr lang="en-GB" altLang="en-US" sz="1200" b="1">
              <a:solidFill>
                <a:srgbClr val="FFFFFF"/>
              </a:solidFill>
              <a:latin typeface="Calibri"/>
              <a:ea typeface="Calibri"/>
              <a:cs typeface="Calibri"/>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FFFFFF"/>
                </a:solidFill>
                <a:effectLst/>
                <a:latin typeface="Calibri" panose="020F0502020204030204" pitchFamily="34" charset="0"/>
              </a:rPr>
              <a:t>Limited/ outdated  Personal Development. Lack of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FFFFFF"/>
                </a:solidFill>
                <a:effectLst/>
                <a:latin typeface="Calibri" panose="020F0502020204030204" pitchFamily="34" charset="0"/>
              </a:rPr>
              <a:t>Opportunities</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a:ln>
                <a:noFill/>
              </a:ln>
              <a:solidFill>
                <a:srgbClr val="FFFFFF"/>
              </a:solidFill>
              <a:effectLst/>
              <a:latin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a:ln>
                <a:noFill/>
              </a:ln>
              <a:solidFill>
                <a:srgbClr val="FFFFFF"/>
              </a:solidFill>
              <a:effectLst/>
              <a:latin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lang="en-GB" altLang="en-US" sz="1200" b="1">
              <a:solidFill>
                <a:srgbClr val="FFFFFF"/>
              </a:solidFill>
              <a:latin typeface="Calibri" panose="020F0502020204030204" pitchFamily="34" charset="0"/>
            </a:endParaRPr>
          </a:p>
          <a:p>
            <a:pPr algn="ctr" eaLnBrk="0" fontAlgn="base" hangingPunct="0">
              <a:spcBef>
                <a:spcPct val="0"/>
              </a:spcBef>
              <a:spcAft>
                <a:spcPct val="0"/>
              </a:spcAft>
            </a:pPr>
            <a:r>
              <a:rPr lang="en-GB" altLang="en-US" sz="1200" b="1">
                <a:solidFill>
                  <a:srgbClr val="FFFFFF"/>
                </a:solidFill>
                <a:latin typeface="Calibri"/>
                <a:ea typeface="Calibri"/>
                <a:cs typeface="Calibri"/>
              </a:rPr>
              <a:t>Wider leadership</a:t>
            </a:r>
            <a:r>
              <a:rPr kumimoji="0" lang="en-GB" altLang="en-US" sz="1200" b="1" i="0" u="none" strike="noStrike" cap="none" normalizeH="0" baseline="0">
                <a:ln>
                  <a:noFill/>
                </a:ln>
                <a:solidFill>
                  <a:srgbClr val="FFFFFF"/>
                </a:solidFill>
                <a:effectLst/>
                <a:latin typeface="Calibri"/>
                <a:ea typeface="Calibri"/>
                <a:cs typeface="Calibri"/>
              </a:rPr>
              <a:t> is unstable</a:t>
            </a:r>
            <a:endParaRPr lang="en-GB" altLang="en-US" sz="1200" b="1" i="0" u="none" strike="noStrike" cap="none" normalizeH="0" baseline="0">
              <a:ln>
                <a:noFill/>
              </a:ln>
              <a:solidFill>
                <a:srgbClr val="FFFFFF"/>
              </a:solidFill>
              <a:effectLst/>
              <a:latin typeface="Calibri"/>
              <a:ea typeface="Calibri"/>
              <a:cs typeface="Calibri"/>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a:ln>
                <a:noFill/>
              </a:ln>
              <a:solidFill>
                <a:srgbClr val="FFFFFF"/>
              </a:solidFill>
              <a:effectLst/>
              <a:latin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a:ln>
                <a:noFill/>
              </a:ln>
              <a:solidFill>
                <a:srgbClr val="FFFFFF"/>
              </a:solidFill>
              <a:effectLst/>
              <a:latin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a:ln>
                <a:noFill/>
              </a:ln>
              <a:solidFill>
                <a:srgbClr val="FFFFFF"/>
              </a:solidFill>
              <a:effectLst/>
              <a:latin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lang="en-GB" altLang="en-US" sz="1200" b="1">
              <a:solidFill>
                <a:srgbClr val="FFFFFF"/>
              </a:solidFill>
              <a:latin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a:ln>
                <a:noFill/>
              </a:ln>
              <a:solidFill>
                <a:srgbClr val="FFFFFF"/>
              </a:solidFill>
              <a:effectLst/>
              <a:latin typeface="Calibri" panose="020F0502020204030204" pitchFamily="34" charset="0"/>
            </a:endParaRPr>
          </a:p>
          <a:p>
            <a:pPr algn="ctr">
              <a:spcBef>
                <a:spcPct val="0"/>
              </a:spcBef>
              <a:spcAft>
                <a:spcPct val="0"/>
              </a:spcAft>
            </a:pPr>
            <a:endParaRPr lang="en-GB" altLang="en-US" sz="1200" b="1">
              <a:solidFill>
                <a:srgbClr val="FFFFFF"/>
              </a:solidFill>
              <a:latin typeface="Calibri"/>
              <a:ea typeface="Calibri"/>
              <a:cs typeface="Calibri"/>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FFFFFF"/>
                </a:solidFill>
                <a:effectLst/>
                <a:latin typeface="Calibri" panose="020F0502020204030204" pitchFamily="34" charset="0"/>
              </a:rPr>
              <a:t>Lack of leadership in EYFS</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FFFFFF"/>
                </a:solidFill>
                <a:effectLst/>
                <a:latin typeface="Calibri" panose="020F0502020204030204" pitchFamily="34" charset="0"/>
              </a:rPr>
              <a:t>Provision is not appropriate for EYFS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 name="Text Box 4"/>
          <p:cNvSpPr txBox="1">
            <a:spLocks noChangeArrowheads="1"/>
          </p:cNvSpPr>
          <p:nvPr/>
        </p:nvSpPr>
        <p:spPr bwMode="auto">
          <a:xfrm>
            <a:off x="4454525" y="825500"/>
            <a:ext cx="1955800" cy="60325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800" b="1" i="0" u="none" strike="noStrike" cap="none" normalizeH="0" baseline="0">
                <a:ln>
                  <a:noFill/>
                </a:ln>
                <a:solidFill>
                  <a:srgbClr val="FFFFFF"/>
                </a:solidFill>
                <a:effectLst/>
                <a:latin typeface="Calibri" panose="020F0502020204030204" pitchFamily="34" charset="0"/>
              </a:rPr>
              <a:t>IMPROVE</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FFFFFF"/>
                </a:solidFill>
                <a:effectLst/>
                <a:latin typeface="Calibri" panose="020F0502020204030204" pitchFamily="34" charset="0"/>
              </a:rPr>
              <a:t>Data systems are  used to target improvement.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FFFFFF"/>
                </a:solidFill>
                <a:effectLst/>
                <a:latin typeface="Calibri" panose="020F0502020204030204" pitchFamily="34" charset="0"/>
              </a:rPr>
              <a:t>Outcomes not yet at national average.</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a:ln>
                <a:noFill/>
              </a:ln>
              <a:solidFill>
                <a:srgbClr val="FFFFFF"/>
              </a:solidFill>
              <a:effectLst/>
              <a:latin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a:ln>
                <a:noFill/>
              </a:ln>
              <a:solidFill>
                <a:srgbClr val="FFFFFF"/>
              </a:solidFill>
              <a:effectLst/>
              <a:latin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FFFFFF"/>
                </a:solidFill>
                <a:effectLst/>
                <a:latin typeface="Calibri" panose="020F0502020204030204" pitchFamily="34" charset="0"/>
              </a:rPr>
              <a:t>Behaviour is better but low level disruption continues and hinders progress</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a:ln>
                <a:noFill/>
              </a:ln>
              <a:solidFill>
                <a:srgbClr val="FFFFFF"/>
              </a:solidFill>
              <a:effectLst/>
              <a:latin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a:ln>
                <a:noFill/>
              </a:ln>
              <a:solidFill>
                <a:srgbClr val="FFFFFF"/>
              </a:solidFill>
              <a:effectLst/>
              <a:latin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lang="en-GB" altLang="en-US" sz="1200" b="1">
              <a:solidFill>
                <a:srgbClr val="FFFFFF"/>
              </a:solidFill>
              <a:latin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FFFFFF"/>
                </a:solidFill>
                <a:effectLst/>
                <a:latin typeface="Calibri" panose="020F0502020204030204" pitchFamily="34" charset="0"/>
              </a:rPr>
              <a:t>Personal development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FFFFFF"/>
                </a:solidFill>
                <a:effectLst/>
                <a:latin typeface="Calibri" panose="020F0502020204030204" pitchFamily="34" charset="0"/>
              </a:rPr>
              <a:t>curriculum is mapped against most aspects of SMSC, British Values and RSE</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a:ln>
                <a:noFill/>
              </a:ln>
              <a:solidFill>
                <a:srgbClr val="FFFFFF"/>
              </a:solidFill>
              <a:effectLst/>
              <a:latin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lang="en-GB" altLang="en-US" sz="1200" b="1">
              <a:solidFill>
                <a:srgbClr val="FFFFFF"/>
              </a:solidFill>
              <a:latin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FFFFFF"/>
                </a:solidFill>
                <a:effectLst/>
                <a:latin typeface="Calibri" panose="020F0502020204030204" pitchFamily="34" charset="0"/>
              </a:rPr>
              <a:t>Stable leadership and increasing capacity</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FFFFFF"/>
                </a:solidFill>
                <a:effectLst/>
                <a:latin typeface="Calibri" panose="020F0502020204030204" pitchFamily="34" charset="0"/>
              </a:rPr>
              <a:t>Systems in place for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FFFFFF"/>
                </a:solidFill>
                <a:effectLst/>
                <a:latin typeface="Calibri" panose="020F0502020204030204" pitchFamily="34" charset="0"/>
              </a:rPr>
              <a:t>monitoring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FFFFFF"/>
                </a:solidFill>
                <a:effectLst/>
                <a:latin typeface="Calibri" panose="020F0502020204030204" pitchFamily="34" charset="0"/>
              </a:rPr>
              <a:t>Leaders in place and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FFFFFF"/>
                </a:solidFill>
                <a:effectLst/>
                <a:latin typeface="Calibri" panose="020F0502020204030204" pitchFamily="34" charset="0"/>
              </a:rPr>
              <a:t>Developing</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FFFFFF"/>
                </a:solidFill>
                <a:effectLst/>
                <a:latin typeface="Calibri" panose="020F0502020204030204" pitchFamily="34" charset="0"/>
              </a:rPr>
              <a:t>Provision is appropriate for some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5" name="Text Box 5"/>
          <p:cNvSpPr txBox="1">
            <a:spLocks noChangeArrowheads="1"/>
          </p:cNvSpPr>
          <p:nvPr/>
        </p:nvSpPr>
        <p:spPr bwMode="auto">
          <a:xfrm>
            <a:off x="9290666" y="718344"/>
            <a:ext cx="2070100" cy="59690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700" b="1" i="0" u="none" strike="noStrike" cap="none" normalizeH="0" baseline="0">
                <a:ln>
                  <a:noFill/>
                </a:ln>
                <a:solidFill>
                  <a:srgbClr val="FFFFFF"/>
                </a:solidFill>
                <a:effectLst/>
                <a:latin typeface="Calibri" panose="020F0502020204030204" pitchFamily="34" charset="0"/>
              </a:rPr>
              <a:t>LEAD</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FFFFFF"/>
                </a:solidFill>
                <a:effectLst/>
                <a:latin typeface="Calibri" panose="020F0502020204030204" pitchFamily="34" charset="0"/>
              </a:rPr>
              <a:t>Exceptional pupil outcomes in all areas with capacity to support others curriculum intent is progressive and well sequenced.</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a:ln>
                <a:noFill/>
              </a:ln>
              <a:solidFill>
                <a:srgbClr val="FFFFFF"/>
              </a:solidFill>
              <a:effectLst/>
              <a:latin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lang="en-GB" altLang="en-US" sz="1200" b="1">
              <a:solidFill>
                <a:srgbClr val="FFFFFF"/>
              </a:solidFill>
              <a:latin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FFFFFF"/>
                </a:solidFill>
                <a:effectLst/>
                <a:latin typeface="Calibri" panose="020F0502020204030204" pitchFamily="34" charset="0"/>
              </a:rPr>
              <a:t>Pupil behaviour is exceptional  and there is capacity to lead and support other academies</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a:ln>
                <a:noFill/>
              </a:ln>
              <a:solidFill>
                <a:srgbClr val="FFFFFF"/>
              </a:solidFill>
              <a:effectLst/>
              <a:latin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a:ln>
                <a:noFill/>
              </a:ln>
              <a:solidFill>
                <a:srgbClr val="FFFFFF"/>
              </a:solidFill>
              <a:effectLst/>
              <a:latin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FFFFFF"/>
                </a:solidFill>
                <a:effectLst/>
                <a:latin typeface="Calibri" panose="020F0502020204030204" pitchFamily="34" charset="0"/>
              </a:rPr>
              <a:t>PD curriculum is high quality, enriching provision for character development. Respect for others. Capacity and strength to support others.</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a:ln>
                <a:noFill/>
              </a:ln>
              <a:solidFill>
                <a:srgbClr val="FFFFFF"/>
              </a:solidFill>
              <a:effectLst/>
              <a:latin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lang="en-GB" altLang="en-US" sz="1200" b="1">
              <a:solidFill>
                <a:srgbClr val="FFFFFF"/>
              </a:solidFill>
              <a:latin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FFFFFF"/>
                </a:solidFill>
                <a:effectLst/>
                <a:latin typeface="Calibri" panose="020F0502020204030204" pitchFamily="34" charset="0"/>
              </a:rPr>
              <a:t>Leadership strong. Highly effective strategic leadership with capacity to support others.</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a:ln>
                <a:noFill/>
              </a:ln>
              <a:solidFill>
                <a:srgbClr val="FFFFFF"/>
              </a:solidFill>
              <a:effectLst/>
              <a:latin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FFFFFF"/>
                </a:solidFill>
                <a:effectLst/>
                <a:latin typeface="Calibri" panose="020F0502020204030204" pitchFamily="34" charset="0"/>
              </a:rPr>
              <a:t>Outstanding EYFS leadership and practice with the capacity to support others.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 name="Text Box 6"/>
          <p:cNvSpPr txBox="1">
            <a:spLocks noChangeArrowheads="1"/>
          </p:cNvSpPr>
          <p:nvPr/>
        </p:nvSpPr>
        <p:spPr bwMode="auto">
          <a:xfrm>
            <a:off x="6892196" y="701675"/>
            <a:ext cx="1955800" cy="59817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900" b="1" i="0" u="none" strike="noStrike" cap="none" normalizeH="0" baseline="0">
                <a:ln>
                  <a:noFill/>
                </a:ln>
                <a:solidFill>
                  <a:srgbClr val="FFFFFF"/>
                </a:solidFill>
                <a:effectLst/>
                <a:latin typeface="Calibri" panose="020F0502020204030204" pitchFamily="34" charset="0"/>
              </a:rPr>
              <a:t>INNOVATE</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FFFFFF"/>
                </a:solidFill>
                <a:effectLst/>
                <a:latin typeface="Calibri" panose="020F0502020204030204" pitchFamily="34" charset="0"/>
              </a:rPr>
              <a:t>Pupil outcomes at or above national average and few     pupil groups under perform</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FFFFFF"/>
                </a:solidFill>
                <a:effectLst/>
                <a:latin typeface="Calibri" panose="020F0502020204030204" pitchFamily="34" charset="0"/>
              </a:rPr>
              <a:t>Curriculum intent, implementation and impact in place</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a:ln>
                <a:noFill/>
              </a:ln>
              <a:solidFill>
                <a:srgbClr val="FFFFFF"/>
              </a:solidFill>
              <a:effectLst/>
              <a:latin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FFFFFF"/>
                </a:solidFill>
                <a:effectLst/>
                <a:latin typeface="Calibri" panose="020F0502020204030204" pitchFamily="34" charset="0"/>
              </a:rPr>
              <a:t>Behaviour positive with few incidents of low level or     disruptive behaviours</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FFFFFF"/>
                </a:solidFill>
                <a:effectLst/>
                <a:latin typeface="Calibri" panose="020F0502020204030204" pitchFamily="34" charset="0"/>
              </a:rPr>
              <a:t>High quality support in place</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a:ln>
                <a:noFill/>
              </a:ln>
              <a:solidFill>
                <a:srgbClr val="FFFFFF"/>
              </a:solidFill>
              <a:effectLst/>
              <a:latin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FFFFFF"/>
                </a:solidFill>
                <a:effectLst/>
                <a:latin typeface="Calibri" panose="020F0502020204030204" pitchFamily="34" charset="0"/>
              </a:rPr>
              <a:t>PD curriculum intent,         implementation and impact prepares pupils for life in modern Britain</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a:ln>
                <a:noFill/>
              </a:ln>
              <a:solidFill>
                <a:srgbClr val="FFFFFF"/>
              </a:solidFill>
              <a:effectLst/>
              <a:latin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lang="en-GB" altLang="en-US" sz="1200" b="1">
              <a:solidFill>
                <a:srgbClr val="FFFFFF"/>
              </a:solidFill>
              <a:latin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a:ln>
                <a:noFill/>
              </a:ln>
              <a:solidFill>
                <a:srgbClr val="FFFFFF"/>
              </a:solidFill>
              <a:effectLst/>
              <a:latin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FFFFFF"/>
                </a:solidFill>
                <a:effectLst/>
                <a:latin typeface="Calibri" panose="020F0502020204030204" pitchFamily="34" charset="0"/>
              </a:rPr>
              <a:t>Leadership is strong and improvements are embedded. Succession planning in place</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a:ln>
                <a:noFill/>
              </a:ln>
              <a:solidFill>
                <a:srgbClr val="FFFFFF"/>
              </a:solidFill>
              <a:effectLst/>
              <a:latin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a:ln>
                <a:noFill/>
              </a:ln>
              <a:solidFill>
                <a:srgbClr val="FFFFFF"/>
              </a:solidFill>
              <a:effectLst/>
              <a:latin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FFFFFF"/>
                </a:solidFill>
                <a:effectLst/>
                <a:latin typeface="Calibri" panose="020F0502020204030204" pitchFamily="34" charset="0"/>
              </a:rPr>
              <a:t>Leadership of EYFS is strong</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FFFFFF"/>
                </a:solidFill>
                <a:effectLst/>
                <a:latin typeface="Calibri" panose="020F0502020204030204" pitchFamily="34" charset="0"/>
              </a:rPr>
              <a:t>GLD data at or above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FFFFFF"/>
                </a:solidFill>
                <a:effectLst/>
                <a:latin typeface="Calibri" panose="020F0502020204030204" pitchFamily="34" charset="0"/>
              </a:rPr>
              <a:t>national average</a:t>
            </a: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4103"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1073150"/>
            <a:ext cx="1011237" cy="7810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104"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250" y="2168525"/>
            <a:ext cx="838200" cy="85248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7" name="Text Box 9"/>
          <p:cNvSpPr txBox="1">
            <a:spLocks noChangeArrowheads="1"/>
          </p:cNvSpPr>
          <p:nvPr/>
        </p:nvSpPr>
        <p:spPr bwMode="auto">
          <a:xfrm>
            <a:off x="1136650" y="993775"/>
            <a:ext cx="762000" cy="86042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300" b="1" i="0" u="none" strike="noStrike" cap="none" normalizeH="0" baseline="0">
                <a:ln>
                  <a:noFill/>
                </a:ln>
                <a:solidFill>
                  <a:srgbClr val="FFFFFF"/>
                </a:solidFill>
                <a:effectLst/>
                <a:latin typeface="Calibri" panose="020F0502020204030204" pitchFamily="34" charset="0"/>
              </a:rPr>
              <a:t>Quality of Education</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Text Box 10"/>
          <p:cNvSpPr txBox="1">
            <a:spLocks noChangeArrowheads="1"/>
          </p:cNvSpPr>
          <p:nvPr/>
        </p:nvSpPr>
        <p:spPr bwMode="auto">
          <a:xfrm>
            <a:off x="1136650" y="2160588"/>
            <a:ext cx="876300" cy="86042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300" b="1" i="0" u="none" strike="noStrike" cap="none" normalizeH="0" baseline="0">
                <a:ln>
                  <a:noFill/>
                </a:ln>
                <a:solidFill>
                  <a:srgbClr val="FFFFFF"/>
                </a:solidFill>
                <a:effectLst/>
                <a:latin typeface="Calibri" panose="020F0502020204030204" pitchFamily="34" charset="0"/>
              </a:rPr>
              <a:t>Behaviour and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300" b="1" i="0" u="none" strike="noStrike" cap="none" normalizeH="0" baseline="0">
                <a:ln>
                  <a:noFill/>
                </a:ln>
                <a:solidFill>
                  <a:srgbClr val="FFFFFF"/>
                </a:solidFill>
                <a:effectLst/>
                <a:latin typeface="Calibri" panose="020F0502020204030204" pitchFamily="34" charset="0"/>
              </a:rPr>
              <a:t>attitudes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4107" name="Picture 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 y="3262313"/>
            <a:ext cx="885825" cy="88106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108" name="Picture 1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5250" y="4429125"/>
            <a:ext cx="968375" cy="79851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109" name="Picture 1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4938" y="5708650"/>
            <a:ext cx="928687" cy="64452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9" name="Text Box 14"/>
          <p:cNvSpPr txBox="1">
            <a:spLocks noChangeArrowheads="1"/>
          </p:cNvSpPr>
          <p:nvPr/>
        </p:nvSpPr>
        <p:spPr bwMode="auto">
          <a:xfrm>
            <a:off x="1085850" y="3262313"/>
            <a:ext cx="990600" cy="86042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300" b="1" i="0" u="none" strike="noStrike" cap="none" normalizeH="0" baseline="0">
                <a:ln>
                  <a:noFill/>
                </a:ln>
                <a:solidFill>
                  <a:srgbClr val="FFFFFF"/>
                </a:solidFill>
                <a:effectLst/>
                <a:latin typeface="Calibri" panose="020F0502020204030204" pitchFamily="34" charset="0"/>
              </a:rPr>
              <a:t>Personal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300" b="1" i="0" u="none" strike="noStrike" cap="none" normalizeH="0" baseline="0">
                <a:ln>
                  <a:noFill/>
                </a:ln>
                <a:solidFill>
                  <a:srgbClr val="FFFFFF"/>
                </a:solidFill>
                <a:effectLst/>
                <a:latin typeface="Calibri" panose="020F0502020204030204" pitchFamily="34" charset="0"/>
              </a:rPr>
              <a:t>development</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0" name="Text Box 15"/>
          <p:cNvSpPr txBox="1">
            <a:spLocks noChangeArrowheads="1"/>
          </p:cNvSpPr>
          <p:nvPr/>
        </p:nvSpPr>
        <p:spPr bwMode="auto">
          <a:xfrm>
            <a:off x="1187450" y="4367213"/>
            <a:ext cx="876300" cy="86042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300" b="1" i="0" u="none" strike="noStrike" cap="none" normalizeH="0" baseline="0">
                <a:ln>
                  <a:noFill/>
                </a:ln>
                <a:solidFill>
                  <a:srgbClr val="FFFFFF"/>
                </a:solidFill>
                <a:effectLst/>
                <a:latin typeface="Calibri" panose="020F0502020204030204" pitchFamily="34" charset="0"/>
              </a:rPr>
              <a:t>Leadership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1" name="Text Box 16"/>
          <p:cNvSpPr txBox="1">
            <a:spLocks noChangeArrowheads="1"/>
          </p:cNvSpPr>
          <p:nvPr/>
        </p:nvSpPr>
        <p:spPr bwMode="auto">
          <a:xfrm>
            <a:off x="1276350" y="5564188"/>
            <a:ext cx="876300" cy="86042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300" b="1" i="0" u="none" strike="noStrike" cap="none" normalizeH="0" baseline="0">
                <a:ln>
                  <a:noFill/>
                </a:ln>
                <a:solidFill>
                  <a:srgbClr val="FFFFFF"/>
                </a:solidFill>
                <a:effectLst/>
                <a:latin typeface="Calibri" panose="020F0502020204030204" pitchFamily="34" charset="0"/>
              </a:rPr>
              <a:t>EYFS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4659736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7030A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Picture 1" descr="A chart of a company&amp;#39;s company&amp;#39;s company&amp;#39;s company&amp;#39;s company&amp;#39;s company&amp;#39;s company&amp;#39;s company&amp;#39;s company&amp;#39;s company&amp;#39;s company&amp;#39;s company&amp;#39;&#10;&#10;Description automatically generated">
            <a:extLst>
              <a:ext uri="{FF2B5EF4-FFF2-40B4-BE49-F238E27FC236}">
                <a16:creationId xmlns:a16="http://schemas.microsoft.com/office/drawing/2014/main" id="{B0411A38-A74C-9FE6-9D88-1F5E3641D90E}"/>
              </a:ext>
            </a:extLst>
          </p:cNvPr>
          <p:cNvPicPr>
            <a:picLocks noChangeAspect="1"/>
          </p:cNvPicPr>
          <p:nvPr/>
        </p:nvPicPr>
        <p:blipFill>
          <a:blip r:embed="rId3"/>
          <a:stretch>
            <a:fillRect/>
          </a:stretch>
        </p:blipFill>
        <p:spPr>
          <a:xfrm>
            <a:off x="0" y="17896"/>
            <a:ext cx="12192000" cy="6822208"/>
          </a:xfrm>
          <a:prstGeom prst="rect">
            <a:avLst/>
          </a:prstGeom>
        </p:spPr>
      </p:pic>
      <p:sp>
        <p:nvSpPr>
          <p:cNvPr id="4" name="Title 1">
            <a:extLst>
              <a:ext uri="{FF2B5EF4-FFF2-40B4-BE49-F238E27FC236}">
                <a16:creationId xmlns:a16="http://schemas.microsoft.com/office/drawing/2014/main" id="{2D25EF45-A99D-4A21-8E6E-F211D92EB8A8}"/>
              </a:ext>
            </a:extLst>
          </p:cNvPr>
          <p:cNvSpPr>
            <a:spLocks noGrp="1"/>
          </p:cNvSpPr>
          <p:nvPr>
            <p:ph type="title"/>
          </p:nvPr>
        </p:nvSpPr>
        <p:spPr>
          <a:xfrm>
            <a:off x="1309436" y="4178"/>
            <a:ext cx="9968345" cy="453481"/>
          </a:xfrm>
          <a:solidFill>
            <a:srgbClr val="7030A0"/>
          </a:solidFill>
        </p:spPr>
        <p:txBody>
          <a:bodyPr>
            <a:normAutofit/>
          </a:bodyPr>
          <a:lstStyle/>
          <a:p>
            <a:pPr algn="ctr"/>
            <a:r>
              <a:rPr lang="en-GB" sz="2000" b="1" dirty="0">
                <a:solidFill>
                  <a:schemeClr val="bg1"/>
                </a:solidFill>
              </a:rPr>
              <a:t>I</a:t>
            </a:r>
            <a:r>
              <a:rPr lang="en-GB" sz="2000" b="1" dirty="0">
                <a:solidFill>
                  <a:srgbClr val="FFFF00"/>
                </a:solidFill>
              </a:rPr>
              <a:t>MPROVEMENT EVALUATIONS  FRAMEWORK USED ALONGSIDE LEADERSHIP TEAM</a:t>
            </a:r>
          </a:p>
        </p:txBody>
      </p:sp>
      <p:pic>
        <p:nvPicPr>
          <p:cNvPr id="3" name="Picture 2" descr="A black line drawing of a person and two men&#10;&#10;Description automatically generated">
            <a:extLst>
              <a:ext uri="{FF2B5EF4-FFF2-40B4-BE49-F238E27FC236}">
                <a16:creationId xmlns:a16="http://schemas.microsoft.com/office/drawing/2014/main" id="{D3CC4372-1D09-DF65-4BA9-366F6D31D8DE}"/>
              </a:ext>
            </a:extLst>
          </p:cNvPr>
          <p:cNvPicPr>
            <a:picLocks noChangeAspect="1"/>
          </p:cNvPicPr>
          <p:nvPr/>
        </p:nvPicPr>
        <p:blipFill>
          <a:blip r:embed="rId4"/>
          <a:stretch>
            <a:fillRect/>
          </a:stretch>
        </p:blipFill>
        <p:spPr>
          <a:xfrm>
            <a:off x="1818988" y="1388641"/>
            <a:ext cx="814674" cy="885825"/>
          </a:xfrm>
          <a:prstGeom prst="rect">
            <a:avLst/>
          </a:prstGeom>
        </p:spPr>
      </p:pic>
      <p:pic>
        <p:nvPicPr>
          <p:cNvPr id="5" name="Picture 4" descr="A black and white computer with gears&#10;&#10;Description automatically generated">
            <a:extLst>
              <a:ext uri="{FF2B5EF4-FFF2-40B4-BE49-F238E27FC236}">
                <a16:creationId xmlns:a16="http://schemas.microsoft.com/office/drawing/2014/main" id="{718804AB-4D49-313B-D2A0-D168FE1C35C8}"/>
              </a:ext>
            </a:extLst>
          </p:cNvPr>
          <p:cNvPicPr>
            <a:picLocks noChangeAspect="1"/>
          </p:cNvPicPr>
          <p:nvPr/>
        </p:nvPicPr>
        <p:blipFill>
          <a:blip r:embed="rId5"/>
          <a:stretch>
            <a:fillRect/>
          </a:stretch>
        </p:blipFill>
        <p:spPr>
          <a:xfrm>
            <a:off x="1822318" y="2588618"/>
            <a:ext cx="872285" cy="698426"/>
          </a:xfrm>
          <a:prstGeom prst="rect">
            <a:avLst/>
          </a:prstGeom>
        </p:spPr>
      </p:pic>
      <p:pic>
        <p:nvPicPr>
          <p:cNvPr id="6" name="Picture 5" descr="A computer screen with arrows and crosses&#10;&#10;Description automatically generated">
            <a:extLst>
              <a:ext uri="{FF2B5EF4-FFF2-40B4-BE49-F238E27FC236}">
                <a16:creationId xmlns:a16="http://schemas.microsoft.com/office/drawing/2014/main" id="{FCF966C6-9999-BF2D-ECC2-52B731475D9E}"/>
              </a:ext>
            </a:extLst>
          </p:cNvPr>
          <p:cNvPicPr>
            <a:picLocks noChangeAspect="1"/>
          </p:cNvPicPr>
          <p:nvPr/>
        </p:nvPicPr>
        <p:blipFill>
          <a:blip r:embed="rId6"/>
          <a:stretch>
            <a:fillRect/>
          </a:stretch>
        </p:blipFill>
        <p:spPr>
          <a:xfrm>
            <a:off x="1891745" y="3522702"/>
            <a:ext cx="806871" cy="794937"/>
          </a:xfrm>
          <a:prstGeom prst="rect">
            <a:avLst/>
          </a:prstGeom>
        </p:spPr>
      </p:pic>
      <p:pic>
        <p:nvPicPr>
          <p:cNvPr id="7" name="Picture 6" descr="A black and white logo of a person with a graduation cap and pencil&#10;&#10;Description automatically generated">
            <a:extLst>
              <a:ext uri="{FF2B5EF4-FFF2-40B4-BE49-F238E27FC236}">
                <a16:creationId xmlns:a16="http://schemas.microsoft.com/office/drawing/2014/main" id="{435A3418-D236-C8BC-14E7-8D823BC5C253}"/>
              </a:ext>
            </a:extLst>
          </p:cNvPr>
          <p:cNvPicPr>
            <a:picLocks noChangeAspect="1"/>
          </p:cNvPicPr>
          <p:nvPr/>
        </p:nvPicPr>
        <p:blipFill>
          <a:blip r:embed="rId7"/>
          <a:stretch>
            <a:fillRect/>
          </a:stretch>
        </p:blipFill>
        <p:spPr>
          <a:xfrm>
            <a:off x="1887705" y="4434891"/>
            <a:ext cx="796591" cy="865773"/>
          </a:xfrm>
          <a:prstGeom prst="rect">
            <a:avLst/>
          </a:prstGeom>
        </p:spPr>
      </p:pic>
      <p:pic>
        <p:nvPicPr>
          <p:cNvPr id="9" name="Picture 11" descr="A black and white logo of a person&amp;#39;s head with leaves growing out of it&#10;&#10;Description automatically generated">
            <a:extLst>
              <a:ext uri="{FF2B5EF4-FFF2-40B4-BE49-F238E27FC236}">
                <a16:creationId xmlns:a16="http://schemas.microsoft.com/office/drawing/2014/main" id="{B728083F-6A59-8F74-E70B-F5FA61F0A68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850858" y="5608471"/>
            <a:ext cx="885825" cy="88106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36629531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7030A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Picture 1" descr="A purple and blue background with text&#10;&#10;Description automatically generated">
            <a:extLst>
              <a:ext uri="{FF2B5EF4-FFF2-40B4-BE49-F238E27FC236}">
                <a16:creationId xmlns:a16="http://schemas.microsoft.com/office/drawing/2014/main" id="{6434DFF6-595F-0E70-5CF1-220DFD76037B}"/>
              </a:ext>
            </a:extLst>
          </p:cNvPr>
          <p:cNvPicPr>
            <a:picLocks noChangeAspect="1"/>
          </p:cNvPicPr>
          <p:nvPr/>
        </p:nvPicPr>
        <p:blipFill>
          <a:blip r:embed="rId2"/>
          <a:stretch>
            <a:fillRect/>
          </a:stretch>
        </p:blipFill>
        <p:spPr>
          <a:xfrm>
            <a:off x="0" y="23390"/>
            <a:ext cx="12192000" cy="6811220"/>
          </a:xfrm>
          <a:prstGeom prst="rect">
            <a:avLst/>
          </a:prstGeom>
        </p:spPr>
      </p:pic>
      <p:pic>
        <p:nvPicPr>
          <p:cNvPr id="4" name="Picture 8" descr="A group of people connected together&#10;&#10;Description automatically generated">
            <a:extLst>
              <a:ext uri="{FF2B5EF4-FFF2-40B4-BE49-F238E27FC236}">
                <a16:creationId xmlns:a16="http://schemas.microsoft.com/office/drawing/2014/main" id="{B63FFC69-1A00-E1CE-AFA1-DBACE21913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9408" y="1015499"/>
            <a:ext cx="838200" cy="85248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 name="Picture 4" descr="A black and white hand with a cross in the middle&#10;&#10;Description automatically generated">
            <a:extLst>
              <a:ext uri="{FF2B5EF4-FFF2-40B4-BE49-F238E27FC236}">
                <a16:creationId xmlns:a16="http://schemas.microsoft.com/office/drawing/2014/main" id="{DE65718E-2ECA-9698-D7F8-80B983A328CA}"/>
              </a:ext>
            </a:extLst>
          </p:cNvPr>
          <p:cNvPicPr>
            <a:picLocks noChangeAspect="1"/>
          </p:cNvPicPr>
          <p:nvPr/>
        </p:nvPicPr>
        <p:blipFill>
          <a:blip r:embed="rId4"/>
          <a:stretch>
            <a:fillRect/>
          </a:stretch>
        </p:blipFill>
        <p:spPr>
          <a:xfrm>
            <a:off x="1744078" y="2004011"/>
            <a:ext cx="712871" cy="844718"/>
          </a:xfrm>
          <a:prstGeom prst="rect">
            <a:avLst/>
          </a:prstGeom>
        </p:spPr>
      </p:pic>
      <p:pic>
        <p:nvPicPr>
          <p:cNvPr id="6" name="Picture 5" descr="A person with a check mark&#10;&#10;Description automatically generated">
            <a:extLst>
              <a:ext uri="{FF2B5EF4-FFF2-40B4-BE49-F238E27FC236}">
                <a16:creationId xmlns:a16="http://schemas.microsoft.com/office/drawing/2014/main" id="{34C03D00-DEED-A5A3-05FB-2DC82B424B80}"/>
              </a:ext>
            </a:extLst>
          </p:cNvPr>
          <p:cNvPicPr>
            <a:picLocks noChangeAspect="1"/>
          </p:cNvPicPr>
          <p:nvPr/>
        </p:nvPicPr>
        <p:blipFill>
          <a:blip r:embed="rId5"/>
          <a:stretch>
            <a:fillRect/>
          </a:stretch>
        </p:blipFill>
        <p:spPr>
          <a:xfrm>
            <a:off x="1712746" y="3175836"/>
            <a:ext cx="745457" cy="676777"/>
          </a:xfrm>
          <a:prstGeom prst="rect">
            <a:avLst/>
          </a:prstGeom>
        </p:spPr>
      </p:pic>
      <p:pic>
        <p:nvPicPr>
          <p:cNvPr id="7" name="Picture 6" descr="A black and white shield with a check mark&#10;&#10;Description automatically generated">
            <a:extLst>
              <a:ext uri="{FF2B5EF4-FFF2-40B4-BE49-F238E27FC236}">
                <a16:creationId xmlns:a16="http://schemas.microsoft.com/office/drawing/2014/main" id="{7D2E1AF1-D434-300F-040B-C1B37E3B0898}"/>
              </a:ext>
            </a:extLst>
          </p:cNvPr>
          <p:cNvPicPr>
            <a:picLocks noChangeAspect="1"/>
          </p:cNvPicPr>
          <p:nvPr/>
        </p:nvPicPr>
        <p:blipFill>
          <a:blip r:embed="rId6"/>
          <a:stretch>
            <a:fillRect/>
          </a:stretch>
        </p:blipFill>
        <p:spPr>
          <a:xfrm>
            <a:off x="1826044" y="3980949"/>
            <a:ext cx="789573" cy="791077"/>
          </a:xfrm>
          <a:prstGeom prst="rect">
            <a:avLst/>
          </a:prstGeom>
        </p:spPr>
      </p:pic>
      <p:pic>
        <p:nvPicPr>
          <p:cNvPr id="8" name="Picture 7" descr="A black and white image of two people&#10;&#10;Description automatically generated">
            <a:extLst>
              <a:ext uri="{FF2B5EF4-FFF2-40B4-BE49-F238E27FC236}">
                <a16:creationId xmlns:a16="http://schemas.microsoft.com/office/drawing/2014/main" id="{CF36DB68-C528-DCF2-95A6-A22602FF41AB}"/>
              </a:ext>
            </a:extLst>
          </p:cNvPr>
          <p:cNvPicPr>
            <a:picLocks noChangeAspect="1"/>
          </p:cNvPicPr>
          <p:nvPr/>
        </p:nvPicPr>
        <p:blipFill>
          <a:blip r:embed="rId7"/>
          <a:stretch>
            <a:fillRect/>
          </a:stretch>
        </p:blipFill>
        <p:spPr>
          <a:xfrm>
            <a:off x="1682667" y="4873542"/>
            <a:ext cx="835694" cy="860760"/>
          </a:xfrm>
          <a:prstGeom prst="rect">
            <a:avLst/>
          </a:prstGeom>
        </p:spPr>
      </p:pic>
      <p:pic>
        <p:nvPicPr>
          <p:cNvPr id="9" name="Picture 8" descr="A group of people in a line&#10;&#10;Description automatically generated">
            <a:extLst>
              <a:ext uri="{FF2B5EF4-FFF2-40B4-BE49-F238E27FC236}">
                <a16:creationId xmlns:a16="http://schemas.microsoft.com/office/drawing/2014/main" id="{040E323E-F94A-66A1-E6DD-38871489C2CE}"/>
              </a:ext>
            </a:extLst>
          </p:cNvPr>
          <p:cNvPicPr>
            <a:picLocks noChangeAspect="1"/>
          </p:cNvPicPr>
          <p:nvPr/>
        </p:nvPicPr>
        <p:blipFill>
          <a:blip r:embed="rId8"/>
          <a:stretch>
            <a:fillRect/>
          </a:stretch>
        </p:blipFill>
        <p:spPr>
          <a:xfrm>
            <a:off x="1679158" y="5807743"/>
            <a:ext cx="842712" cy="746961"/>
          </a:xfrm>
          <a:prstGeom prst="rect">
            <a:avLst/>
          </a:prstGeom>
        </p:spPr>
      </p:pic>
      <p:sp>
        <p:nvSpPr>
          <p:cNvPr id="12" name="Text Box 2">
            <a:extLst>
              <a:ext uri="{FF2B5EF4-FFF2-40B4-BE49-F238E27FC236}">
                <a16:creationId xmlns:a16="http://schemas.microsoft.com/office/drawing/2014/main" id="{69F55B63-D8F4-44A9-8573-30D48B7FF885}"/>
              </a:ext>
            </a:extLst>
          </p:cNvPr>
          <p:cNvSpPr txBox="1">
            <a:spLocks noChangeArrowheads="1"/>
          </p:cNvSpPr>
          <p:nvPr/>
        </p:nvSpPr>
        <p:spPr bwMode="auto">
          <a:xfrm>
            <a:off x="575046" y="3175"/>
            <a:ext cx="10790430" cy="70971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algn="ctr" eaLnBrk="0" fontAlgn="base" hangingPunct="0">
              <a:spcBef>
                <a:spcPct val="0"/>
              </a:spcBef>
              <a:spcAft>
                <a:spcPct val="0"/>
              </a:spcAft>
            </a:pPr>
            <a:r>
              <a:rPr kumimoji="0" lang="en-GB" altLang="en-US" sz="1600" b="1" i="0" u="none" strike="noStrike" cap="none" normalizeH="0" baseline="0" dirty="0">
                <a:ln>
                  <a:noFill/>
                </a:ln>
                <a:solidFill>
                  <a:srgbClr val="FFFF00"/>
                </a:solidFill>
                <a:effectLst/>
                <a:latin typeface="Calibri"/>
                <a:ea typeface="Calibri"/>
                <a:cs typeface="Calibri"/>
              </a:rPr>
              <a:t>IMPROVEMENT FRAMEWORK TO GAUGE SUPPORT NEEDED </a:t>
            </a:r>
            <a:r>
              <a:rPr lang="en-GB" altLang="en-US" sz="1600" b="1" dirty="0">
                <a:solidFill>
                  <a:srgbClr val="FFFF00"/>
                </a:solidFill>
                <a:latin typeface="Calibri"/>
                <a:ea typeface="Calibri"/>
                <a:cs typeface="Calibri"/>
              </a:rPr>
              <a:t>BASED ON CURRENT </a:t>
            </a:r>
            <a:r>
              <a:rPr kumimoji="0" lang="en-GB" altLang="en-US" sz="1600" b="1" i="0" u="none" strike="noStrike" cap="none" normalizeH="0" dirty="0">
                <a:ln>
                  <a:noFill/>
                </a:ln>
                <a:solidFill>
                  <a:srgbClr val="FFFF00"/>
                </a:solidFill>
                <a:effectLst/>
                <a:latin typeface="Calibri"/>
                <a:ea typeface="Calibri"/>
                <a:cs typeface="Calibri"/>
              </a:rPr>
              <a:t>OFSTED </a:t>
            </a:r>
            <a:r>
              <a:rPr lang="en-GB" altLang="en-US" sz="1600" b="1" dirty="0">
                <a:solidFill>
                  <a:srgbClr val="FFFF00"/>
                </a:solidFill>
                <a:latin typeface="Calibri"/>
                <a:ea typeface="Calibri"/>
                <a:cs typeface="Calibri"/>
              </a:rPr>
              <a:t>JUDGEMENTS-</a:t>
            </a:r>
            <a:endParaRPr lang="en-US" altLang="en-US" b="1">
              <a:solidFill>
                <a:srgbClr val="FFFF00"/>
              </a:solidFill>
              <a:latin typeface="Arial" panose="020B0604020202020204" pitchFamily="34" charset="0"/>
              <a:ea typeface="Calibri"/>
              <a:cs typeface="Arial" panose="020B0604020202020204" pitchFamily="34" charset="0"/>
            </a:endParaRPr>
          </a:p>
          <a:p>
            <a:pPr algn="ctr">
              <a:spcBef>
                <a:spcPct val="0"/>
              </a:spcBef>
              <a:spcAft>
                <a:spcPct val="0"/>
              </a:spcAft>
            </a:pPr>
            <a:r>
              <a:rPr lang="en-GB" altLang="en-US" sz="1600" b="1" dirty="0">
                <a:solidFill>
                  <a:srgbClr val="FFFF00"/>
                </a:solidFill>
                <a:latin typeface="Calibri"/>
                <a:ea typeface="Calibri"/>
                <a:cs typeface="Calibri"/>
              </a:rPr>
              <a:t> SCHOOL EVALUATION WITH VALOUR  ASSOCIATES FOR DISCUSSION</a:t>
            </a:r>
            <a:endParaRPr lang="en-US" altLang="en-US" sz="1800" i="0" u="none" strike="noStrike" cap="none" normalizeH="0" baseline="0" dirty="0">
              <a:ln>
                <a:noFill/>
              </a:ln>
              <a:solidFill>
                <a:srgbClr val="FFFF00"/>
              </a:solidFill>
              <a:effectLst/>
              <a:latin typeface="Arial" panose="020B0604020202020204" pitchFamily="34" charset="0"/>
              <a:cs typeface="Arial"/>
            </a:endParaRPr>
          </a:p>
        </p:txBody>
      </p:sp>
    </p:spTree>
    <p:extLst>
      <p:ext uri="{BB962C8B-B14F-4D97-AF65-F5344CB8AC3E}">
        <p14:creationId xmlns:p14="http://schemas.microsoft.com/office/powerpoint/2010/main" val="20668655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7030A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49284" y="198166"/>
            <a:ext cx="10515600" cy="1325563"/>
          </a:xfrm>
        </p:spPr>
        <p:txBody>
          <a:bodyPr>
            <a:normAutofit/>
          </a:bodyPr>
          <a:lstStyle/>
          <a:p>
            <a:pPr algn="ctr"/>
            <a:r>
              <a:rPr lang="en-GB" b="1" dirty="0">
                <a:solidFill>
                  <a:schemeClr val="bg1"/>
                </a:solidFill>
              </a:rPr>
              <a:t>Example termly timetable of support. </a:t>
            </a:r>
            <a:r>
              <a:rPr lang="en-GB" b="1" dirty="0">
                <a:solidFill>
                  <a:schemeClr val="bg1"/>
                </a:solidFill>
                <a:cs typeface="Calibri Light"/>
              </a:rPr>
              <a:t/>
            </a:r>
            <a:br>
              <a:rPr lang="en-GB" b="1" dirty="0">
                <a:solidFill>
                  <a:schemeClr val="bg1"/>
                </a:solidFill>
                <a:cs typeface="Calibri Light"/>
              </a:rPr>
            </a:br>
            <a:endParaRPr lang="en-GB" b="1">
              <a:solidFill>
                <a:schemeClr val="bg1"/>
              </a:solidFill>
              <a:ea typeface="Calibri Light"/>
              <a:cs typeface="Calibri Light"/>
            </a:endParaRPr>
          </a:p>
        </p:txBody>
      </p:sp>
      <p:cxnSp>
        <p:nvCxnSpPr>
          <p:cNvPr id="5" name="Straight Connector 4"/>
          <p:cNvCxnSpPr/>
          <p:nvPr/>
        </p:nvCxnSpPr>
        <p:spPr>
          <a:xfrm flipV="1">
            <a:off x="852639" y="3996619"/>
            <a:ext cx="10214081" cy="9771"/>
          </a:xfrm>
          <a:prstGeom prst="line">
            <a:avLst/>
          </a:prstGeom>
          <a:ln w="57150">
            <a:solidFill>
              <a:schemeClr val="accent5">
                <a:lumMod val="75000"/>
              </a:schemeClr>
            </a:solidFill>
          </a:ln>
        </p:spPr>
        <p:style>
          <a:lnRef idx="3">
            <a:schemeClr val="dk1"/>
          </a:lnRef>
          <a:fillRef idx="0">
            <a:schemeClr val="dk1"/>
          </a:fillRef>
          <a:effectRef idx="2">
            <a:schemeClr val="dk1"/>
          </a:effectRef>
          <a:fontRef idx="minor">
            <a:schemeClr val="tx1"/>
          </a:fontRef>
        </p:style>
      </p:cxnSp>
      <p:sp>
        <p:nvSpPr>
          <p:cNvPr id="6" name="Flowchart: Connector 5"/>
          <p:cNvSpPr/>
          <p:nvPr/>
        </p:nvSpPr>
        <p:spPr>
          <a:xfrm>
            <a:off x="1346662" y="3801617"/>
            <a:ext cx="415636" cy="411480"/>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lowchart: Connector 7"/>
          <p:cNvSpPr/>
          <p:nvPr/>
        </p:nvSpPr>
        <p:spPr>
          <a:xfrm>
            <a:off x="3997619" y="3766054"/>
            <a:ext cx="415636" cy="411480"/>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Flowchart: Connector 10"/>
          <p:cNvSpPr/>
          <p:nvPr/>
        </p:nvSpPr>
        <p:spPr>
          <a:xfrm>
            <a:off x="5745917" y="3750775"/>
            <a:ext cx="415636" cy="411480"/>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Flowchart: Connector 11"/>
          <p:cNvSpPr/>
          <p:nvPr/>
        </p:nvSpPr>
        <p:spPr>
          <a:xfrm>
            <a:off x="2979276" y="3771055"/>
            <a:ext cx="415636" cy="411480"/>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5" name="Straight Connector 14"/>
          <p:cNvCxnSpPr/>
          <p:nvPr/>
        </p:nvCxnSpPr>
        <p:spPr>
          <a:xfrm flipH="1">
            <a:off x="1504348" y="3325275"/>
            <a:ext cx="3428" cy="682082"/>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3179837" y="3997331"/>
            <a:ext cx="16625" cy="922713"/>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4198838" y="3409445"/>
            <a:ext cx="6599" cy="511635"/>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19" name="Straight Connector 18"/>
          <p:cNvCxnSpPr>
            <a:cxnSpLocks/>
          </p:cNvCxnSpPr>
          <p:nvPr/>
        </p:nvCxnSpPr>
        <p:spPr>
          <a:xfrm>
            <a:off x="5947941" y="4056637"/>
            <a:ext cx="21471" cy="1147392"/>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8460752" y="3280940"/>
            <a:ext cx="7580" cy="680460"/>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856210" y="2024402"/>
            <a:ext cx="1396539" cy="1323439"/>
          </a:xfrm>
          <a:prstGeom prst="rect">
            <a:avLst/>
          </a:prstGeom>
          <a:noFill/>
          <a:ln w="57150">
            <a:solidFill>
              <a:schemeClr val="accent5">
                <a:lumMod val="75000"/>
              </a:schemeClr>
            </a:solidFill>
          </a:ln>
        </p:spPr>
        <p:txBody>
          <a:bodyPr wrap="square" lIns="91440" tIns="45720" rIns="91440" bIns="45720" rtlCol="0" anchor="t">
            <a:spAutoFit/>
          </a:bodyPr>
          <a:lstStyle/>
          <a:p>
            <a:pPr algn="ctr"/>
            <a:r>
              <a:rPr lang="en-GB" sz="1600" dirty="0"/>
              <a:t>Complete IEF</a:t>
            </a:r>
          </a:p>
          <a:p>
            <a:pPr algn="ctr"/>
            <a:r>
              <a:rPr lang="en-GB" sz="1600" dirty="0">
                <a:ea typeface="Calibri"/>
                <a:cs typeface="Calibri"/>
              </a:rPr>
              <a:t>Analyse actions from Ofsted with associate AFD</a:t>
            </a:r>
          </a:p>
        </p:txBody>
      </p:sp>
      <p:sp>
        <p:nvSpPr>
          <p:cNvPr id="27" name="TextBox 26"/>
          <p:cNvSpPr txBox="1"/>
          <p:nvPr/>
        </p:nvSpPr>
        <p:spPr>
          <a:xfrm>
            <a:off x="2383930" y="4950123"/>
            <a:ext cx="1612669" cy="830997"/>
          </a:xfrm>
          <a:prstGeom prst="rect">
            <a:avLst/>
          </a:prstGeom>
          <a:noFill/>
          <a:ln w="57150">
            <a:solidFill>
              <a:schemeClr val="accent5">
                <a:lumMod val="75000"/>
              </a:schemeClr>
            </a:solidFill>
          </a:ln>
        </p:spPr>
        <p:txBody>
          <a:bodyPr wrap="square" lIns="91440" tIns="45720" rIns="91440" bIns="45720" rtlCol="0" anchor="t">
            <a:spAutoFit/>
          </a:bodyPr>
          <a:lstStyle/>
          <a:p>
            <a:pPr algn="ctr"/>
            <a:r>
              <a:rPr lang="en-GB" sz="1600" dirty="0"/>
              <a:t>S&amp;C meeting</a:t>
            </a:r>
          </a:p>
          <a:p>
            <a:pPr algn="ctr"/>
            <a:r>
              <a:rPr lang="en-GB" sz="1600" dirty="0"/>
              <a:t>HT, SLT and Valour Associate </a:t>
            </a:r>
            <a:endParaRPr lang="en-GB" sz="1600" dirty="0">
              <a:ea typeface="Calibri"/>
              <a:cs typeface="Calibri"/>
            </a:endParaRPr>
          </a:p>
        </p:txBody>
      </p:sp>
      <p:sp>
        <p:nvSpPr>
          <p:cNvPr id="28" name="TextBox 27"/>
          <p:cNvSpPr txBox="1"/>
          <p:nvPr/>
        </p:nvSpPr>
        <p:spPr>
          <a:xfrm>
            <a:off x="3465605" y="1838958"/>
            <a:ext cx="1479664" cy="1569660"/>
          </a:xfrm>
          <a:prstGeom prst="rect">
            <a:avLst/>
          </a:prstGeom>
          <a:noFill/>
          <a:ln w="57150">
            <a:solidFill>
              <a:schemeClr val="accent5">
                <a:lumMod val="75000"/>
              </a:schemeClr>
            </a:solidFill>
          </a:ln>
        </p:spPr>
        <p:txBody>
          <a:bodyPr wrap="square" lIns="91440" tIns="45720" rIns="91440" bIns="45720" rtlCol="0" anchor="t">
            <a:spAutoFit/>
          </a:bodyPr>
          <a:lstStyle/>
          <a:p>
            <a:pPr algn="ctr"/>
            <a:r>
              <a:rPr lang="en-GB" sz="1600" dirty="0"/>
              <a:t>Focused Planning  meeting</a:t>
            </a:r>
          </a:p>
          <a:p>
            <a:pPr algn="ctr"/>
            <a:r>
              <a:rPr lang="en-GB" sz="1600" dirty="0"/>
              <a:t>Associate and HT termly  actions</a:t>
            </a:r>
            <a:endParaRPr lang="en-GB" sz="1600" dirty="0">
              <a:ea typeface="Calibri"/>
              <a:cs typeface="Calibri"/>
            </a:endParaRPr>
          </a:p>
        </p:txBody>
      </p:sp>
      <p:sp>
        <p:nvSpPr>
          <p:cNvPr id="29" name="TextBox 28"/>
          <p:cNvSpPr txBox="1"/>
          <p:nvPr/>
        </p:nvSpPr>
        <p:spPr>
          <a:xfrm>
            <a:off x="4938378" y="5153897"/>
            <a:ext cx="1861539" cy="1569660"/>
          </a:xfrm>
          <a:prstGeom prst="rect">
            <a:avLst/>
          </a:prstGeom>
          <a:noFill/>
          <a:ln w="57150">
            <a:solidFill>
              <a:schemeClr val="accent5">
                <a:lumMod val="75000"/>
              </a:schemeClr>
            </a:solidFill>
          </a:ln>
        </p:spPr>
        <p:txBody>
          <a:bodyPr wrap="square" lIns="91440" tIns="45720" rIns="91440" bIns="45720" rtlCol="0" anchor="t">
            <a:spAutoFit/>
          </a:bodyPr>
          <a:lstStyle/>
          <a:p>
            <a:pPr algn="ctr"/>
            <a:r>
              <a:rPr lang="en-GB" sz="1600" dirty="0"/>
              <a:t>Commence  support to improve specific areas to secure Outstanding.</a:t>
            </a:r>
            <a:endParaRPr lang="en-GB" sz="1600" dirty="0">
              <a:ea typeface="Calibri"/>
              <a:cs typeface="Calibri"/>
            </a:endParaRPr>
          </a:p>
          <a:p>
            <a:pPr algn="ctr"/>
            <a:r>
              <a:rPr lang="en-GB" sz="1600" dirty="0">
                <a:ea typeface="Calibri"/>
                <a:cs typeface="Calibri"/>
              </a:rPr>
              <a:t>Evaluate initial</a:t>
            </a:r>
          </a:p>
          <a:p>
            <a:pPr algn="ctr"/>
            <a:r>
              <a:rPr lang="en-GB" sz="1600" dirty="0">
                <a:ea typeface="Calibri"/>
                <a:cs typeface="Calibri"/>
              </a:rPr>
              <a:t> actions.</a:t>
            </a:r>
            <a:endParaRPr lang="en-GB" dirty="0">
              <a:cs typeface="Calibri"/>
            </a:endParaRPr>
          </a:p>
        </p:txBody>
      </p:sp>
      <p:sp>
        <p:nvSpPr>
          <p:cNvPr id="30" name="TextBox 29"/>
          <p:cNvSpPr txBox="1"/>
          <p:nvPr/>
        </p:nvSpPr>
        <p:spPr>
          <a:xfrm>
            <a:off x="7798905" y="1713948"/>
            <a:ext cx="1446416" cy="1569660"/>
          </a:xfrm>
          <a:prstGeom prst="rect">
            <a:avLst/>
          </a:prstGeom>
          <a:noFill/>
          <a:ln w="57150">
            <a:solidFill>
              <a:schemeClr val="accent5">
                <a:lumMod val="75000"/>
              </a:schemeClr>
            </a:solidFill>
          </a:ln>
        </p:spPr>
        <p:txBody>
          <a:bodyPr wrap="square" lIns="91440" tIns="45720" rIns="91440" bIns="45720" rtlCol="0" anchor="t">
            <a:spAutoFit/>
          </a:bodyPr>
          <a:lstStyle/>
          <a:p>
            <a:pPr algn="ctr"/>
            <a:r>
              <a:rPr lang="en-GB" sz="1600" dirty="0"/>
              <a:t>Meeting to review feedback on the term of work and impact</a:t>
            </a:r>
          </a:p>
        </p:txBody>
      </p:sp>
      <p:sp>
        <p:nvSpPr>
          <p:cNvPr id="3" name="TextBox 2">
            <a:extLst>
              <a:ext uri="{FF2B5EF4-FFF2-40B4-BE49-F238E27FC236}">
                <a16:creationId xmlns:a16="http://schemas.microsoft.com/office/drawing/2014/main" id="{B6851B12-9372-902A-4F37-2BFA583492CD}"/>
              </a:ext>
            </a:extLst>
          </p:cNvPr>
          <p:cNvSpPr txBox="1"/>
          <p:nvPr/>
        </p:nvSpPr>
        <p:spPr>
          <a:xfrm>
            <a:off x="909368" y="5347573"/>
            <a:ext cx="1187337" cy="584775"/>
          </a:xfrm>
          <a:prstGeom prst="rect">
            <a:avLst/>
          </a:prstGeom>
          <a:noFill/>
          <a:ln w="57150">
            <a:solidFill>
              <a:schemeClr val="accent5">
                <a:lumMod val="75000"/>
              </a:schemeClr>
            </a:solidFill>
          </a:ln>
        </p:spPr>
        <p:txBody>
          <a:bodyPr wrap="square" lIns="91440" tIns="45720" rIns="91440" bIns="45720" rtlCol="0" anchor="t">
            <a:spAutoFit/>
          </a:bodyPr>
          <a:lstStyle/>
          <a:p>
            <a:pPr algn="ctr"/>
            <a:r>
              <a:rPr lang="en-GB" sz="1600" dirty="0"/>
              <a:t>HT cluster- CPD</a:t>
            </a:r>
          </a:p>
        </p:txBody>
      </p:sp>
      <p:sp>
        <p:nvSpPr>
          <p:cNvPr id="33" name="TextBox 32">
            <a:extLst>
              <a:ext uri="{FF2B5EF4-FFF2-40B4-BE49-F238E27FC236}">
                <a16:creationId xmlns:a16="http://schemas.microsoft.com/office/drawing/2014/main" id="{6CA6C6B8-547A-59C8-3B62-246CEB329BC0}"/>
              </a:ext>
            </a:extLst>
          </p:cNvPr>
          <p:cNvSpPr txBox="1"/>
          <p:nvPr/>
        </p:nvSpPr>
        <p:spPr>
          <a:xfrm>
            <a:off x="7384799" y="5103765"/>
            <a:ext cx="1861539" cy="830997"/>
          </a:xfrm>
          <a:prstGeom prst="rect">
            <a:avLst/>
          </a:prstGeom>
          <a:noFill/>
          <a:ln w="57150">
            <a:solidFill>
              <a:schemeClr val="accent5">
                <a:lumMod val="75000"/>
              </a:schemeClr>
            </a:solidFill>
          </a:ln>
        </p:spPr>
        <p:txBody>
          <a:bodyPr wrap="square" lIns="91440" tIns="45720" rIns="91440" bIns="45720" rtlCol="0" anchor="t">
            <a:spAutoFit/>
          </a:bodyPr>
          <a:lstStyle/>
          <a:p>
            <a:pPr algn="ctr"/>
            <a:r>
              <a:rPr lang="en-GB" sz="1600" dirty="0"/>
              <a:t>Cluster meeting of those supporting in other schools.</a:t>
            </a:r>
            <a:endParaRPr lang="en-GB" sz="1600" dirty="0">
              <a:cs typeface="Calibri"/>
            </a:endParaRPr>
          </a:p>
        </p:txBody>
      </p:sp>
      <p:sp>
        <p:nvSpPr>
          <p:cNvPr id="36" name="Flowchart: Connector 35">
            <a:extLst>
              <a:ext uri="{FF2B5EF4-FFF2-40B4-BE49-F238E27FC236}">
                <a16:creationId xmlns:a16="http://schemas.microsoft.com/office/drawing/2014/main" id="{34D824D6-0226-E642-4CC3-C71D109D6297}"/>
              </a:ext>
            </a:extLst>
          </p:cNvPr>
          <p:cNvSpPr/>
          <p:nvPr/>
        </p:nvSpPr>
        <p:spPr>
          <a:xfrm>
            <a:off x="8255411" y="3750891"/>
            <a:ext cx="415636" cy="411480"/>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Flowchart: Connector 37">
            <a:extLst>
              <a:ext uri="{FF2B5EF4-FFF2-40B4-BE49-F238E27FC236}">
                <a16:creationId xmlns:a16="http://schemas.microsoft.com/office/drawing/2014/main" id="{7E5CB02B-A80D-8B1E-64BB-FE640DF60E03}"/>
              </a:ext>
            </a:extLst>
          </p:cNvPr>
          <p:cNvSpPr/>
          <p:nvPr/>
        </p:nvSpPr>
        <p:spPr>
          <a:xfrm>
            <a:off x="10210543" y="3730838"/>
            <a:ext cx="415636" cy="411480"/>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9" name="Straight Connector 38">
            <a:extLst>
              <a:ext uri="{FF2B5EF4-FFF2-40B4-BE49-F238E27FC236}">
                <a16:creationId xmlns:a16="http://schemas.microsoft.com/office/drawing/2014/main" id="{BF3C63FD-47C4-6597-643E-BA0F0B684A71}"/>
              </a:ext>
            </a:extLst>
          </p:cNvPr>
          <p:cNvCxnSpPr>
            <a:cxnSpLocks/>
          </p:cNvCxnSpPr>
          <p:nvPr/>
        </p:nvCxnSpPr>
        <p:spPr>
          <a:xfrm>
            <a:off x="8510883" y="4163256"/>
            <a:ext cx="7580" cy="931117"/>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44" name="TextBox 43">
            <a:extLst>
              <a:ext uri="{FF2B5EF4-FFF2-40B4-BE49-F238E27FC236}">
                <a16:creationId xmlns:a16="http://schemas.microsoft.com/office/drawing/2014/main" id="{FBA8CB78-9218-415C-D17E-163BE7C8BA3F}"/>
              </a:ext>
            </a:extLst>
          </p:cNvPr>
          <p:cNvSpPr txBox="1"/>
          <p:nvPr/>
        </p:nvSpPr>
        <p:spPr>
          <a:xfrm>
            <a:off x="9819665" y="4817437"/>
            <a:ext cx="1612669" cy="830997"/>
          </a:xfrm>
          <a:prstGeom prst="rect">
            <a:avLst/>
          </a:prstGeom>
          <a:noFill/>
          <a:ln w="57150">
            <a:solidFill>
              <a:schemeClr val="accent5">
                <a:lumMod val="75000"/>
              </a:schemeClr>
            </a:solidFill>
          </a:ln>
        </p:spPr>
        <p:txBody>
          <a:bodyPr wrap="square" lIns="91440" tIns="45720" rIns="91440" bIns="45720" rtlCol="0" anchor="t">
            <a:spAutoFit/>
          </a:bodyPr>
          <a:lstStyle/>
          <a:p>
            <a:pPr algn="ctr"/>
            <a:r>
              <a:rPr lang="en-GB" sz="1600" dirty="0"/>
              <a:t>Evaluation of support and next steps. Revisit IEF </a:t>
            </a:r>
            <a:endParaRPr lang="en-US" dirty="0"/>
          </a:p>
        </p:txBody>
      </p:sp>
      <p:cxnSp>
        <p:nvCxnSpPr>
          <p:cNvPr id="52" name="Straight Connector 51">
            <a:extLst>
              <a:ext uri="{FF2B5EF4-FFF2-40B4-BE49-F238E27FC236}">
                <a16:creationId xmlns:a16="http://schemas.microsoft.com/office/drawing/2014/main" id="{83F3F3B6-A7F6-D9E4-1296-CB3284160CB7}"/>
              </a:ext>
            </a:extLst>
          </p:cNvPr>
          <p:cNvCxnSpPr>
            <a:cxnSpLocks/>
          </p:cNvCxnSpPr>
          <p:nvPr/>
        </p:nvCxnSpPr>
        <p:spPr>
          <a:xfrm>
            <a:off x="10467290" y="4105366"/>
            <a:ext cx="11413" cy="711509"/>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03FDABFC-8E5D-EA46-7FE3-EB2CD2D2D8DD}"/>
              </a:ext>
            </a:extLst>
          </p:cNvPr>
          <p:cNvCxnSpPr>
            <a:cxnSpLocks/>
          </p:cNvCxnSpPr>
          <p:nvPr/>
        </p:nvCxnSpPr>
        <p:spPr>
          <a:xfrm>
            <a:off x="1606546" y="4176952"/>
            <a:ext cx="21471" cy="1147392"/>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840806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7030A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84742"/>
          </a:xfrm>
          <a:gradFill>
            <a:gsLst>
              <a:gs pos="0">
                <a:srgbClr val="7030A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normAutofit fontScale="90000"/>
          </a:bodyPr>
          <a:lstStyle/>
          <a:p>
            <a:pPr algn="ctr"/>
            <a:r>
              <a:rPr lang="en-GB" b="1" dirty="0">
                <a:solidFill>
                  <a:schemeClr val="bg1"/>
                </a:solidFill>
              </a:rPr>
              <a:t>Support and Challenge Meetings</a:t>
            </a:r>
          </a:p>
        </p:txBody>
      </p:sp>
      <p:sp>
        <p:nvSpPr>
          <p:cNvPr id="4" name="TextBox 3"/>
          <p:cNvSpPr txBox="1"/>
          <p:nvPr/>
        </p:nvSpPr>
        <p:spPr>
          <a:xfrm>
            <a:off x="838200" y="1210734"/>
            <a:ext cx="2150533" cy="1754326"/>
          </a:xfrm>
          <a:prstGeom prst="rect">
            <a:avLst/>
          </a:prstGeom>
          <a:noFill/>
          <a:ln w="57150">
            <a:solidFill>
              <a:srgbClr val="7030A0"/>
            </a:solidFill>
          </a:ln>
        </p:spPr>
        <p:txBody>
          <a:bodyPr wrap="square" rtlCol="0">
            <a:spAutoFit/>
          </a:bodyPr>
          <a:lstStyle/>
          <a:p>
            <a:pPr algn="ctr"/>
            <a:r>
              <a:rPr lang="en-GB" b="1"/>
              <a:t>Shared agreement </a:t>
            </a:r>
          </a:p>
          <a:p>
            <a:pPr algn="ctr"/>
            <a:endParaRPr lang="en-GB"/>
          </a:p>
          <a:p>
            <a:pPr algn="ctr"/>
            <a:endParaRPr lang="en-GB"/>
          </a:p>
          <a:p>
            <a:pPr algn="ctr"/>
            <a:endParaRPr lang="en-GB"/>
          </a:p>
          <a:p>
            <a:pPr algn="ctr"/>
            <a:endParaRPr lang="en-GB"/>
          </a:p>
          <a:p>
            <a:pPr algn="ctr"/>
            <a:endParaRPr lang="en-GB"/>
          </a:p>
        </p:txBody>
      </p:sp>
      <p:sp>
        <p:nvSpPr>
          <p:cNvPr id="5" name="TextBox 4"/>
          <p:cNvSpPr txBox="1"/>
          <p:nvPr/>
        </p:nvSpPr>
        <p:spPr>
          <a:xfrm>
            <a:off x="3479799" y="1202270"/>
            <a:ext cx="2150533" cy="1754326"/>
          </a:xfrm>
          <a:prstGeom prst="rect">
            <a:avLst/>
          </a:prstGeom>
          <a:noFill/>
          <a:ln w="57150">
            <a:solidFill>
              <a:srgbClr val="00B050"/>
            </a:solidFill>
          </a:ln>
        </p:spPr>
        <p:txBody>
          <a:bodyPr wrap="square" rtlCol="0">
            <a:spAutoFit/>
          </a:bodyPr>
          <a:lstStyle/>
          <a:p>
            <a:pPr algn="ctr"/>
            <a:r>
              <a:rPr lang="en-GB" b="1"/>
              <a:t>Review of actions/ impact/IEF</a:t>
            </a:r>
          </a:p>
          <a:p>
            <a:pPr algn="ctr"/>
            <a:endParaRPr lang="en-GB"/>
          </a:p>
          <a:p>
            <a:pPr algn="ctr"/>
            <a:endParaRPr lang="en-GB"/>
          </a:p>
          <a:p>
            <a:pPr algn="ctr"/>
            <a:endParaRPr lang="en-GB"/>
          </a:p>
          <a:p>
            <a:pPr algn="ctr"/>
            <a:endParaRPr lang="en-GB"/>
          </a:p>
        </p:txBody>
      </p:sp>
      <p:sp>
        <p:nvSpPr>
          <p:cNvPr id="6" name="TextBox 5"/>
          <p:cNvSpPr txBox="1"/>
          <p:nvPr/>
        </p:nvSpPr>
        <p:spPr>
          <a:xfrm>
            <a:off x="6278033" y="1227668"/>
            <a:ext cx="2150533" cy="1754326"/>
          </a:xfrm>
          <a:prstGeom prst="rect">
            <a:avLst/>
          </a:prstGeom>
          <a:noFill/>
          <a:ln w="57150">
            <a:solidFill>
              <a:srgbClr val="0070C0"/>
            </a:solidFill>
          </a:ln>
        </p:spPr>
        <p:txBody>
          <a:bodyPr wrap="square" rtlCol="0">
            <a:spAutoFit/>
          </a:bodyPr>
          <a:lstStyle/>
          <a:p>
            <a:pPr algn="ctr"/>
            <a:r>
              <a:rPr lang="en-GB" b="1"/>
              <a:t>Commit to action plan</a:t>
            </a:r>
          </a:p>
          <a:p>
            <a:pPr algn="ctr"/>
            <a:endParaRPr lang="en-GB" b="1"/>
          </a:p>
          <a:p>
            <a:endParaRPr lang="en-GB"/>
          </a:p>
          <a:p>
            <a:endParaRPr lang="en-GB"/>
          </a:p>
          <a:p>
            <a:endParaRPr lang="en-GB"/>
          </a:p>
        </p:txBody>
      </p:sp>
      <p:sp>
        <p:nvSpPr>
          <p:cNvPr id="7" name="TextBox 6"/>
          <p:cNvSpPr txBox="1"/>
          <p:nvPr/>
        </p:nvSpPr>
        <p:spPr>
          <a:xfrm>
            <a:off x="9203267" y="1210734"/>
            <a:ext cx="2150533" cy="1754326"/>
          </a:xfrm>
          <a:prstGeom prst="rect">
            <a:avLst/>
          </a:prstGeom>
          <a:noFill/>
          <a:ln w="57150">
            <a:solidFill>
              <a:srgbClr val="FF0000"/>
            </a:solidFill>
          </a:ln>
        </p:spPr>
        <p:txBody>
          <a:bodyPr wrap="square" rtlCol="0">
            <a:spAutoFit/>
          </a:bodyPr>
          <a:lstStyle/>
          <a:p>
            <a:pPr algn="ctr"/>
            <a:r>
              <a:rPr lang="en-GB"/>
              <a:t>Broker/ agree support</a:t>
            </a:r>
          </a:p>
          <a:p>
            <a:pPr algn="ctr"/>
            <a:endParaRPr lang="en-GB"/>
          </a:p>
          <a:p>
            <a:pPr algn="ctr"/>
            <a:endParaRPr lang="en-GB"/>
          </a:p>
          <a:p>
            <a:pPr algn="ctr"/>
            <a:endParaRPr lang="en-GB"/>
          </a:p>
          <a:p>
            <a:pPr algn="ctr"/>
            <a:endParaRPr lang="en-GB"/>
          </a:p>
        </p:txBody>
      </p:sp>
      <p:pic>
        <p:nvPicPr>
          <p:cNvPr id="8" name="Picture 7"/>
          <p:cNvPicPr>
            <a:picLocks noChangeAspect="1"/>
          </p:cNvPicPr>
          <p:nvPr/>
        </p:nvPicPr>
        <p:blipFill>
          <a:blip r:embed="rId3"/>
          <a:stretch>
            <a:fillRect/>
          </a:stretch>
        </p:blipFill>
        <p:spPr>
          <a:xfrm>
            <a:off x="1252163" y="1541072"/>
            <a:ext cx="1349492" cy="1261395"/>
          </a:xfrm>
          <a:prstGeom prst="rect">
            <a:avLst/>
          </a:prstGeom>
        </p:spPr>
      </p:pic>
      <p:pic>
        <p:nvPicPr>
          <p:cNvPr id="9" name="Picture 8"/>
          <p:cNvPicPr>
            <a:picLocks noChangeAspect="1"/>
          </p:cNvPicPr>
          <p:nvPr/>
        </p:nvPicPr>
        <p:blipFill>
          <a:blip r:embed="rId4"/>
          <a:stretch>
            <a:fillRect/>
          </a:stretch>
        </p:blipFill>
        <p:spPr>
          <a:xfrm>
            <a:off x="4124587" y="1812752"/>
            <a:ext cx="899284" cy="989715"/>
          </a:xfrm>
          <a:prstGeom prst="rect">
            <a:avLst/>
          </a:prstGeom>
        </p:spPr>
      </p:pic>
      <p:pic>
        <p:nvPicPr>
          <p:cNvPr id="10" name="Picture 9"/>
          <p:cNvPicPr>
            <a:picLocks noChangeAspect="1"/>
          </p:cNvPicPr>
          <p:nvPr/>
        </p:nvPicPr>
        <p:blipFill>
          <a:blip r:embed="rId5"/>
          <a:stretch>
            <a:fillRect/>
          </a:stretch>
        </p:blipFill>
        <p:spPr>
          <a:xfrm>
            <a:off x="6925838" y="1812752"/>
            <a:ext cx="939696" cy="1002991"/>
          </a:xfrm>
          <a:prstGeom prst="rect">
            <a:avLst/>
          </a:prstGeom>
        </p:spPr>
      </p:pic>
      <p:pic>
        <p:nvPicPr>
          <p:cNvPr id="11" name="Picture 10"/>
          <p:cNvPicPr>
            <a:picLocks noChangeAspect="1"/>
          </p:cNvPicPr>
          <p:nvPr/>
        </p:nvPicPr>
        <p:blipFill>
          <a:blip r:embed="rId6"/>
          <a:stretch>
            <a:fillRect/>
          </a:stretch>
        </p:blipFill>
        <p:spPr>
          <a:xfrm>
            <a:off x="9884412" y="1811000"/>
            <a:ext cx="923630" cy="991467"/>
          </a:xfrm>
          <a:prstGeom prst="rect">
            <a:avLst/>
          </a:prstGeom>
        </p:spPr>
      </p:pic>
      <p:sp>
        <p:nvSpPr>
          <p:cNvPr id="12" name="TextBox 11"/>
          <p:cNvSpPr txBox="1"/>
          <p:nvPr/>
        </p:nvSpPr>
        <p:spPr>
          <a:xfrm>
            <a:off x="838199" y="3295397"/>
            <a:ext cx="2226734" cy="1477328"/>
          </a:xfrm>
          <a:prstGeom prst="rect">
            <a:avLst/>
          </a:prstGeom>
          <a:noFill/>
          <a:ln w="57150">
            <a:solidFill>
              <a:srgbClr val="7030A0"/>
            </a:solidFill>
          </a:ln>
        </p:spPr>
        <p:txBody>
          <a:bodyPr wrap="square" rtlCol="0">
            <a:spAutoFit/>
          </a:bodyPr>
          <a:lstStyle/>
          <a:p>
            <a:pPr algn="ctr"/>
            <a:r>
              <a:rPr lang="en-GB" sz="1200"/>
              <a:t>SLT and SIT discuss proposed outcomes of the meeting and agree protocols. All members to be clear on what they want to achieve and how this will be measured.   </a:t>
            </a:r>
            <a:endParaRPr lang="en-GB"/>
          </a:p>
          <a:p>
            <a:pPr algn="ctr"/>
            <a:endParaRPr lang="en-GB"/>
          </a:p>
        </p:txBody>
      </p:sp>
      <p:sp>
        <p:nvSpPr>
          <p:cNvPr id="13" name="TextBox 12"/>
          <p:cNvSpPr txBox="1"/>
          <p:nvPr/>
        </p:nvSpPr>
        <p:spPr>
          <a:xfrm>
            <a:off x="3479798" y="3295397"/>
            <a:ext cx="2150533" cy="2308324"/>
          </a:xfrm>
          <a:prstGeom prst="rect">
            <a:avLst/>
          </a:prstGeom>
          <a:noFill/>
          <a:ln w="57150">
            <a:solidFill>
              <a:srgbClr val="00B050"/>
            </a:solidFill>
          </a:ln>
        </p:spPr>
        <p:txBody>
          <a:bodyPr wrap="square" rtlCol="0">
            <a:spAutoFit/>
          </a:bodyPr>
          <a:lstStyle/>
          <a:p>
            <a:pPr algn="ctr"/>
            <a:r>
              <a:rPr lang="en-GB" sz="1200"/>
              <a:t>Discuss and agree the outcomes of any actions from the previous meetings. </a:t>
            </a:r>
          </a:p>
          <a:p>
            <a:pPr algn="ctr"/>
            <a:r>
              <a:rPr lang="en-GB" sz="1200"/>
              <a:t>Review the IEF judgements to highlight strengths , improvements since the last meeting.</a:t>
            </a:r>
          </a:p>
          <a:p>
            <a:pPr algn="ctr"/>
            <a:r>
              <a:rPr lang="en-GB" sz="1200"/>
              <a:t>Subsequent meetings to include review of commissioned work and evaluation of impact.</a:t>
            </a:r>
          </a:p>
          <a:p>
            <a:pPr algn="ctr"/>
            <a:endParaRPr lang="en-GB" sz="1200"/>
          </a:p>
        </p:txBody>
      </p:sp>
      <p:sp>
        <p:nvSpPr>
          <p:cNvPr id="14" name="TextBox 13"/>
          <p:cNvSpPr txBox="1"/>
          <p:nvPr/>
        </p:nvSpPr>
        <p:spPr>
          <a:xfrm>
            <a:off x="6278032" y="3400827"/>
            <a:ext cx="2150533" cy="2585323"/>
          </a:xfrm>
          <a:prstGeom prst="rect">
            <a:avLst/>
          </a:prstGeom>
          <a:noFill/>
          <a:ln w="57150">
            <a:solidFill>
              <a:srgbClr val="0070C0"/>
            </a:solidFill>
          </a:ln>
        </p:spPr>
        <p:txBody>
          <a:bodyPr wrap="square" rtlCol="0">
            <a:spAutoFit/>
          </a:bodyPr>
          <a:lstStyle/>
          <a:p>
            <a:pPr algn="ctr"/>
            <a:r>
              <a:rPr lang="en-GB" sz="1200"/>
              <a:t>Discuss current data – strengths and any gaps.</a:t>
            </a:r>
          </a:p>
          <a:p>
            <a:pPr algn="ctr"/>
            <a:r>
              <a:rPr lang="en-GB" sz="1200"/>
              <a:t>Support SLT to focus on specific area to develop. </a:t>
            </a:r>
            <a:r>
              <a:rPr lang="en-GB" sz="1200" b="1"/>
              <a:t> </a:t>
            </a:r>
          </a:p>
          <a:p>
            <a:pPr algn="ctr"/>
            <a:r>
              <a:rPr lang="en-GB" sz="1200"/>
              <a:t>Agree success criteria</a:t>
            </a:r>
          </a:p>
          <a:p>
            <a:pPr algn="ctr"/>
            <a:r>
              <a:rPr lang="en-GB" sz="1200"/>
              <a:t>Formulate action plan with time scales and specific actions/ activities</a:t>
            </a:r>
          </a:p>
          <a:p>
            <a:pPr algn="ctr"/>
            <a:endParaRPr lang="en-GB" sz="1200" b="1"/>
          </a:p>
          <a:p>
            <a:endParaRPr lang="en-GB"/>
          </a:p>
          <a:p>
            <a:endParaRPr lang="en-GB"/>
          </a:p>
          <a:p>
            <a:endParaRPr lang="en-GB"/>
          </a:p>
        </p:txBody>
      </p:sp>
      <p:sp>
        <p:nvSpPr>
          <p:cNvPr id="15" name="TextBox 14"/>
          <p:cNvSpPr txBox="1"/>
          <p:nvPr/>
        </p:nvSpPr>
        <p:spPr>
          <a:xfrm>
            <a:off x="9203266" y="3400827"/>
            <a:ext cx="2150533" cy="2308324"/>
          </a:xfrm>
          <a:prstGeom prst="rect">
            <a:avLst/>
          </a:prstGeom>
          <a:noFill/>
          <a:ln w="57150">
            <a:solidFill>
              <a:srgbClr val="FF0000"/>
            </a:solidFill>
          </a:ln>
        </p:spPr>
        <p:txBody>
          <a:bodyPr wrap="square" rtlCol="0">
            <a:spAutoFit/>
          </a:bodyPr>
          <a:lstStyle/>
          <a:p>
            <a:pPr algn="ctr"/>
            <a:r>
              <a:rPr lang="en-GB" sz="1200"/>
              <a:t>Decide on how support will be delivered. This can be visits to other schools, work within the school with subject lead, support from external leads etc.</a:t>
            </a:r>
          </a:p>
          <a:p>
            <a:pPr algn="ctr"/>
            <a:endParaRPr lang="en-GB"/>
          </a:p>
          <a:p>
            <a:pPr algn="ctr"/>
            <a:endParaRPr lang="en-GB"/>
          </a:p>
          <a:p>
            <a:pPr algn="ctr"/>
            <a:endParaRPr lang="en-GB"/>
          </a:p>
          <a:p>
            <a:pPr algn="ctr"/>
            <a:endParaRPr lang="en-GB"/>
          </a:p>
        </p:txBody>
      </p:sp>
    </p:spTree>
    <p:extLst>
      <p:ext uri="{BB962C8B-B14F-4D97-AF65-F5344CB8AC3E}">
        <p14:creationId xmlns:p14="http://schemas.microsoft.com/office/powerpoint/2010/main" val="24280325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7030A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6FD216B2-293F-7941-9203-1157AD6E90AC}"/>
              </a:ext>
            </a:extLst>
          </p:cNvPr>
          <p:cNvSpPr txBox="1"/>
          <p:nvPr/>
        </p:nvSpPr>
        <p:spPr>
          <a:xfrm>
            <a:off x="1193131" y="1132974"/>
            <a:ext cx="1854869" cy="1754326"/>
          </a:xfrm>
          <a:prstGeom prst="rect">
            <a:avLst/>
          </a:prstGeom>
          <a:noFill/>
          <a:ln w="57150">
            <a:solidFill>
              <a:srgbClr val="0070C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cs typeface="Calibri"/>
              </a:rPr>
              <a:t>Update on work across the </a:t>
            </a:r>
            <a:r>
              <a:rPr lang="en-US">
                <a:cs typeface="Calibri"/>
              </a:rPr>
              <a:t>partnership.</a:t>
            </a:r>
            <a:endParaRPr lang="en-US"/>
          </a:p>
          <a:p>
            <a:endParaRPr lang="en-US" dirty="0">
              <a:cs typeface="Calibri"/>
            </a:endParaRPr>
          </a:p>
          <a:p>
            <a:endParaRPr lang="en-US" dirty="0">
              <a:cs typeface="Calibri"/>
            </a:endParaRPr>
          </a:p>
          <a:p>
            <a:endParaRPr lang="en-US" dirty="0">
              <a:cs typeface="Calibri"/>
            </a:endParaRPr>
          </a:p>
        </p:txBody>
      </p:sp>
      <p:sp>
        <p:nvSpPr>
          <p:cNvPr id="7" name="TextBox 6">
            <a:extLst>
              <a:ext uri="{FF2B5EF4-FFF2-40B4-BE49-F238E27FC236}">
                <a16:creationId xmlns:a16="http://schemas.microsoft.com/office/drawing/2014/main" id="{60002EC7-CE16-F4AC-C0D8-D6B7431313CB}"/>
              </a:ext>
            </a:extLst>
          </p:cNvPr>
          <p:cNvSpPr txBox="1"/>
          <p:nvPr/>
        </p:nvSpPr>
        <p:spPr>
          <a:xfrm>
            <a:off x="3529262" y="1132974"/>
            <a:ext cx="2145632" cy="1754326"/>
          </a:xfrm>
          <a:prstGeom prst="rect">
            <a:avLst/>
          </a:prstGeom>
          <a:noFill/>
          <a:ln w="57150">
            <a:solidFill>
              <a:srgbClr val="00B05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cs typeface="Calibri"/>
              </a:rPr>
              <a:t>CPD session </a:t>
            </a:r>
            <a:endParaRPr lang="en-US" dirty="0"/>
          </a:p>
          <a:p>
            <a:endParaRPr lang="en-US" dirty="0">
              <a:cs typeface="Calibri"/>
            </a:endParaRPr>
          </a:p>
          <a:p>
            <a:endParaRPr lang="en-US" dirty="0">
              <a:cs typeface="Calibri"/>
            </a:endParaRPr>
          </a:p>
          <a:p>
            <a:endParaRPr lang="en-US" dirty="0">
              <a:cs typeface="Calibri"/>
            </a:endParaRPr>
          </a:p>
          <a:p>
            <a:endParaRPr lang="en-US" dirty="0">
              <a:cs typeface="Calibri"/>
            </a:endParaRPr>
          </a:p>
          <a:p>
            <a:endParaRPr lang="en-US" dirty="0">
              <a:cs typeface="Calibri"/>
            </a:endParaRPr>
          </a:p>
        </p:txBody>
      </p:sp>
      <p:sp>
        <p:nvSpPr>
          <p:cNvPr id="8" name="TextBox 7">
            <a:extLst>
              <a:ext uri="{FF2B5EF4-FFF2-40B4-BE49-F238E27FC236}">
                <a16:creationId xmlns:a16="http://schemas.microsoft.com/office/drawing/2014/main" id="{073AA96D-FF04-F87B-415A-98B8E9B89520}"/>
              </a:ext>
            </a:extLst>
          </p:cNvPr>
          <p:cNvSpPr txBox="1"/>
          <p:nvPr/>
        </p:nvSpPr>
        <p:spPr>
          <a:xfrm>
            <a:off x="6497051" y="1132973"/>
            <a:ext cx="1854869" cy="1754326"/>
          </a:xfrm>
          <a:prstGeom prst="rect">
            <a:avLst/>
          </a:prstGeom>
          <a:noFill/>
          <a:ln w="57150">
            <a:solidFill>
              <a:srgbClr val="FF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cs typeface="Calibri"/>
              </a:rPr>
              <a:t>Sharing practice </a:t>
            </a:r>
          </a:p>
          <a:p>
            <a:pPr algn="ctr"/>
            <a:endParaRPr lang="en-US" dirty="0">
              <a:cs typeface="Calibri"/>
            </a:endParaRPr>
          </a:p>
          <a:p>
            <a:pPr algn="ctr"/>
            <a:endParaRPr lang="en-US" dirty="0">
              <a:cs typeface="Calibri"/>
            </a:endParaRPr>
          </a:p>
          <a:p>
            <a:endParaRPr lang="en-US" dirty="0">
              <a:cs typeface="Calibri"/>
            </a:endParaRPr>
          </a:p>
          <a:p>
            <a:endParaRPr lang="en-US" dirty="0">
              <a:cs typeface="Calibri"/>
            </a:endParaRPr>
          </a:p>
          <a:p>
            <a:endParaRPr lang="en-US" dirty="0">
              <a:cs typeface="Calibri"/>
            </a:endParaRPr>
          </a:p>
        </p:txBody>
      </p:sp>
      <p:sp>
        <p:nvSpPr>
          <p:cNvPr id="9" name="TextBox 8">
            <a:extLst>
              <a:ext uri="{FF2B5EF4-FFF2-40B4-BE49-F238E27FC236}">
                <a16:creationId xmlns:a16="http://schemas.microsoft.com/office/drawing/2014/main" id="{8799DDBD-0AA3-44D2-F628-2D1AB8B35A61}"/>
              </a:ext>
            </a:extLst>
          </p:cNvPr>
          <p:cNvSpPr txBox="1"/>
          <p:nvPr/>
        </p:nvSpPr>
        <p:spPr>
          <a:xfrm>
            <a:off x="9164052" y="1062790"/>
            <a:ext cx="1854869" cy="1754326"/>
          </a:xfrm>
          <a:prstGeom prst="rect">
            <a:avLst/>
          </a:prstGeom>
          <a:noFill/>
          <a:ln w="57150">
            <a:solidFill>
              <a:srgbClr val="FFFF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cs typeface="Calibri"/>
              </a:rPr>
              <a:t>Joint working opportunities</a:t>
            </a:r>
          </a:p>
          <a:p>
            <a:pPr algn="ctr"/>
            <a:endParaRPr lang="en-US" dirty="0">
              <a:cs typeface="Calibri"/>
            </a:endParaRPr>
          </a:p>
          <a:p>
            <a:endParaRPr lang="en-US" dirty="0">
              <a:cs typeface="Calibri"/>
            </a:endParaRPr>
          </a:p>
          <a:p>
            <a:endParaRPr lang="en-US" dirty="0">
              <a:cs typeface="Calibri"/>
            </a:endParaRPr>
          </a:p>
          <a:p>
            <a:endParaRPr lang="en-US" dirty="0">
              <a:cs typeface="Calibri"/>
            </a:endParaRPr>
          </a:p>
        </p:txBody>
      </p:sp>
      <p:pic>
        <p:nvPicPr>
          <p:cNvPr id="11" name="Picture 10" descr="A black clock with a arrow&#10;&#10;Description automatically generated">
            <a:extLst>
              <a:ext uri="{FF2B5EF4-FFF2-40B4-BE49-F238E27FC236}">
                <a16:creationId xmlns:a16="http://schemas.microsoft.com/office/drawing/2014/main" id="{B7631A9D-9477-EF2A-BEAC-2D44F9643BC7}"/>
              </a:ext>
            </a:extLst>
          </p:cNvPr>
          <p:cNvPicPr>
            <a:picLocks noChangeAspect="1"/>
          </p:cNvPicPr>
          <p:nvPr/>
        </p:nvPicPr>
        <p:blipFill>
          <a:blip r:embed="rId3"/>
          <a:stretch>
            <a:fillRect/>
          </a:stretch>
        </p:blipFill>
        <p:spPr>
          <a:xfrm>
            <a:off x="1734303" y="2005514"/>
            <a:ext cx="782555" cy="811631"/>
          </a:xfrm>
          <a:prstGeom prst="rect">
            <a:avLst/>
          </a:prstGeom>
        </p:spPr>
      </p:pic>
      <p:pic>
        <p:nvPicPr>
          <p:cNvPr id="12" name="Picture 11" descr="A black and white logo&#10;&#10;Description automatically generated">
            <a:extLst>
              <a:ext uri="{FF2B5EF4-FFF2-40B4-BE49-F238E27FC236}">
                <a16:creationId xmlns:a16="http://schemas.microsoft.com/office/drawing/2014/main" id="{BCB9736E-A090-79CE-4D12-971C01744061}"/>
              </a:ext>
            </a:extLst>
          </p:cNvPr>
          <p:cNvPicPr>
            <a:picLocks noChangeAspect="1"/>
          </p:cNvPicPr>
          <p:nvPr/>
        </p:nvPicPr>
        <p:blipFill>
          <a:blip r:embed="rId4"/>
          <a:stretch>
            <a:fillRect/>
          </a:stretch>
        </p:blipFill>
        <p:spPr>
          <a:xfrm>
            <a:off x="4254666" y="1714250"/>
            <a:ext cx="895352" cy="1103396"/>
          </a:xfrm>
          <a:prstGeom prst="rect">
            <a:avLst/>
          </a:prstGeom>
        </p:spPr>
      </p:pic>
      <p:pic>
        <p:nvPicPr>
          <p:cNvPr id="13" name="Picture 12" descr="A black and white logo&#10;&#10;Description automatically generated">
            <a:extLst>
              <a:ext uri="{FF2B5EF4-FFF2-40B4-BE49-F238E27FC236}">
                <a16:creationId xmlns:a16="http://schemas.microsoft.com/office/drawing/2014/main" id="{06762CB8-A785-E267-677A-4F671EA6DA99}"/>
              </a:ext>
            </a:extLst>
          </p:cNvPr>
          <p:cNvPicPr>
            <a:picLocks noChangeAspect="1"/>
          </p:cNvPicPr>
          <p:nvPr/>
        </p:nvPicPr>
        <p:blipFill>
          <a:blip r:embed="rId5"/>
          <a:stretch>
            <a:fillRect/>
          </a:stretch>
        </p:blipFill>
        <p:spPr>
          <a:xfrm>
            <a:off x="6884069" y="1802732"/>
            <a:ext cx="1080837" cy="926432"/>
          </a:xfrm>
          <a:prstGeom prst="rect">
            <a:avLst/>
          </a:prstGeom>
        </p:spPr>
      </p:pic>
      <p:pic>
        <p:nvPicPr>
          <p:cNvPr id="14" name="Picture 13" descr="A black and white pictogram of two people holding gears&#10;&#10;Description automatically generated">
            <a:extLst>
              <a:ext uri="{FF2B5EF4-FFF2-40B4-BE49-F238E27FC236}">
                <a16:creationId xmlns:a16="http://schemas.microsoft.com/office/drawing/2014/main" id="{10781C63-7157-53E8-12C5-509FD883243B}"/>
              </a:ext>
            </a:extLst>
          </p:cNvPr>
          <p:cNvPicPr>
            <a:picLocks noChangeAspect="1"/>
          </p:cNvPicPr>
          <p:nvPr/>
        </p:nvPicPr>
        <p:blipFill>
          <a:blip r:embed="rId6"/>
          <a:stretch>
            <a:fillRect/>
          </a:stretch>
        </p:blipFill>
        <p:spPr>
          <a:xfrm>
            <a:off x="9649828" y="1704724"/>
            <a:ext cx="1033714" cy="1022184"/>
          </a:xfrm>
          <a:prstGeom prst="rect">
            <a:avLst/>
          </a:prstGeom>
        </p:spPr>
      </p:pic>
      <p:sp>
        <p:nvSpPr>
          <p:cNvPr id="15" name="TextBox 14">
            <a:extLst>
              <a:ext uri="{FF2B5EF4-FFF2-40B4-BE49-F238E27FC236}">
                <a16:creationId xmlns:a16="http://schemas.microsoft.com/office/drawing/2014/main" id="{52EBA62B-F18F-9A60-34F8-A8C0074A3246}"/>
              </a:ext>
            </a:extLst>
          </p:cNvPr>
          <p:cNvSpPr txBox="1"/>
          <p:nvPr/>
        </p:nvSpPr>
        <p:spPr>
          <a:xfrm>
            <a:off x="1193130" y="3148263"/>
            <a:ext cx="1854869" cy="2585323"/>
          </a:xfrm>
          <a:prstGeom prst="rect">
            <a:avLst/>
          </a:prstGeom>
          <a:noFill/>
          <a:ln w="57150">
            <a:solidFill>
              <a:srgbClr val="0070C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cs typeface="Calibri"/>
              </a:rPr>
              <a:t>Discussion of research and areas of development happening across the school.</a:t>
            </a:r>
          </a:p>
          <a:p>
            <a:pPr algn="ctr"/>
            <a:r>
              <a:rPr lang="en-US" dirty="0">
                <a:cs typeface="Calibri"/>
              </a:rPr>
              <a:t>Chance to talk about current concerns. </a:t>
            </a:r>
          </a:p>
        </p:txBody>
      </p:sp>
      <p:sp>
        <p:nvSpPr>
          <p:cNvPr id="16" name="TextBox 15">
            <a:extLst>
              <a:ext uri="{FF2B5EF4-FFF2-40B4-BE49-F238E27FC236}">
                <a16:creationId xmlns:a16="http://schemas.microsoft.com/office/drawing/2014/main" id="{F41EAE04-75A0-E974-6313-4ECE5297F53F}"/>
              </a:ext>
            </a:extLst>
          </p:cNvPr>
          <p:cNvSpPr txBox="1"/>
          <p:nvPr/>
        </p:nvSpPr>
        <p:spPr>
          <a:xfrm>
            <a:off x="3529262" y="3148263"/>
            <a:ext cx="2145632" cy="2031325"/>
          </a:xfrm>
          <a:prstGeom prst="rect">
            <a:avLst/>
          </a:prstGeom>
          <a:noFill/>
          <a:ln w="57150">
            <a:solidFill>
              <a:srgbClr val="00B05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cs typeface="Calibri"/>
              </a:rPr>
              <a:t>Relevant input for HT development. This would come from needs across the partnership or research based training.</a:t>
            </a:r>
            <a:endParaRPr lang="en-US" dirty="0"/>
          </a:p>
        </p:txBody>
      </p:sp>
      <p:sp>
        <p:nvSpPr>
          <p:cNvPr id="17" name="TextBox 16">
            <a:extLst>
              <a:ext uri="{FF2B5EF4-FFF2-40B4-BE49-F238E27FC236}">
                <a16:creationId xmlns:a16="http://schemas.microsoft.com/office/drawing/2014/main" id="{FA3A7729-F8A9-5B05-515E-F358D2B35740}"/>
              </a:ext>
            </a:extLst>
          </p:cNvPr>
          <p:cNvSpPr txBox="1"/>
          <p:nvPr/>
        </p:nvSpPr>
        <p:spPr>
          <a:xfrm>
            <a:off x="6497051" y="3218446"/>
            <a:ext cx="1995237" cy="2308324"/>
          </a:xfrm>
          <a:prstGeom prst="rect">
            <a:avLst/>
          </a:prstGeom>
          <a:noFill/>
          <a:ln w="57150">
            <a:solidFill>
              <a:srgbClr val="FF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cs typeface="Calibri"/>
              </a:rPr>
              <a:t>Opportunities to share resources and policies to look at other practice. Sharing teaching and learning approaches/ work in books</a:t>
            </a:r>
          </a:p>
        </p:txBody>
      </p:sp>
      <p:sp>
        <p:nvSpPr>
          <p:cNvPr id="18" name="TextBox 17">
            <a:extLst>
              <a:ext uri="{FF2B5EF4-FFF2-40B4-BE49-F238E27FC236}">
                <a16:creationId xmlns:a16="http://schemas.microsoft.com/office/drawing/2014/main" id="{125D5DD0-296D-0B96-9463-E1417FFB7CD8}"/>
              </a:ext>
            </a:extLst>
          </p:cNvPr>
          <p:cNvSpPr txBox="1"/>
          <p:nvPr/>
        </p:nvSpPr>
        <p:spPr>
          <a:xfrm>
            <a:off x="9164052" y="3218447"/>
            <a:ext cx="1854869" cy="1754326"/>
          </a:xfrm>
          <a:prstGeom prst="rect">
            <a:avLst/>
          </a:prstGeom>
          <a:noFill/>
          <a:ln w="57150">
            <a:solidFill>
              <a:srgbClr val="FFFF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cs typeface="Calibri"/>
              </a:rPr>
              <a:t>Arrange school visits, leader meetings and potential coaching.</a:t>
            </a:r>
          </a:p>
          <a:p>
            <a:pPr algn="ctr"/>
            <a:endParaRPr lang="en-US" dirty="0">
              <a:cs typeface="Calibri"/>
            </a:endParaRPr>
          </a:p>
        </p:txBody>
      </p:sp>
      <p:sp>
        <p:nvSpPr>
          <p:cNvPr id="3" name="Title 1">
            <a:extLst>
              <a:ext uri="{FF2B5EF4-FFF2-40B4-BE49-F238E27FC236}">
                <a16:creationId xmlns:a16="http://schemas.microsoft.com/office/drawing/2014/main" id="{912C3957-A34C-0359-8AE3-12305B9F67FA}"/>
              </a:ext>
            </a:extLst>
          </p:cNvPr>
          <p:cNvSpPr>
            <a:spLocks noGrp="1"/>
          </p:cNvSpPr>
          <p:nvPr>
            <p:ph type="title"/>
          </p:nvPr>
        </p:nvSpPr>
        <p:spPr>
          <a:xfrm>
            <a:off x="838200" y="365126"/>
            <a:ext cx="10515600" cy="684742"/>
          </a:xfrm>
          <a:gradFill>
            <a:gsLst>
              <a:gs pos="0">
                <a:srgbClr val="7030A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normAutofit fontScale="90000"/>
          </a:bodyPr>
          <a:lstStyle/>
          <a:p>
            <a:pPr algn="ctr"/>
            <a:r>
              <a:rPr lang="en-GB" b="1" dirty="0">
                <a:solidFill>
                  <a:schemeClr val="bg1"/>
                </a:solidFill>
              </a:rPr>
              <a:t>Head Teacher CPD Days</a:t>
            </a:r>
          </a:p>
        </p:txBody>
      </p:sp>
    </p:spTree>
    <p:extLst>
      <p:ext uri="{BB962C8B-B14F-4D97-AF65-F5344CB8AC3E}">
        <p14:creationId xmlns:p14="http://schemas.microsoft.com/office/powerpoint/2010/main" val="6064573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7030A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Picture 1" descr="Screen Clipping">
            <a:extLst>
              <a:ext uri="{FF2B5EF4-FFF2-40B4-BE49-F238E27FC236}">
                <a16:creationId xmlns:a16="http://schemas.microsoft.com/office/drawing/2014/main" id="{52837EE5-E204-4AAA-A780-28D666DBC8F0}"/>
              </a:ext>
            </a:extLst>
          </p:cNvPr>
          <p:cNvPicPr>
            <a:picLocks noChangeAspect="1"/>
          </p:cNvPicPr>
          <p:nvPr/>
        </p:nvPicPr>
        <p:blipFill>
          <a:blip r:embed="rId2"/>
          <a:stretch>
            <a:fillRect/>
          </a:stretch>
        </p:blipFill>
        <p:spPr>
          <a:xfrm>
            <a:off x="-23899" y="2006"/>
            <a:ext cx="12212298" cy="7086599"/>
          </a:xfrm>
          <a:prstGeom prst="rect">
            <a:avLst/>
          </a:prstGeom>
        </p:spPr>
      </p:pic>
      <p:sp>
        <p:nvSpPr>
          <p:cNvPr id="3" name="Title 1">
            <a:extLst>
              <a:ext uri="{FF2B5EF4-FFF2-40B4-BE49-F238E27FC236}">
                <a16:creationId xmlns:a16="http://schemas.microsoft.com/office/drawing/2014/main" id="{9B8C0A62-7978-095E-0505-55DD47DDE750}"/>
              </a:ext>
            </a:extLst>
          </p:cNvPr>
          <p:cNvSpPr>
            <a:spLocks noGrp="1"/>
          </p:cNvSpPr>
          <p:nvPr>
            <p:ph type="title"/>
          </p:nvPr>
        </p:nvSpPr>
        <p:spPr>
          <a:xfrm>
            <a:off x="838200" y="365125"/>
            <a:ext cx="10515600" cy="1325563"/>
          </a:xfrm>
        </p:spPr>
        <p:txBody>
          <a:bodyPr/>
          <a:lstStyle/>
          <a:p>
            <a:r>
              <a:rPr lang="en-US" dirty="0">
                <a:ea typeface="Calibri Light"/>
                <a:cs typeface="Calibri Light"/>
              </a:rPr>
              <a:t>Packages available to all schools </a:t>
            </a:r>
            <a:endParaRPr lang="en-US" dirty="0"/>
          </a:p>
        </p:txBody>
      </p:sp>
      <p:sp>
        <p:nvSpPr>
          <p:cNvPr id="5" name="Content Placeholder 2">
            <a:extLst>
              <a:ext uri="{FF2B5EF4-FFF2-40B4-BE49-F238E27FC236}">
                <a16:creationId xmlns:a16="http://schemas.microsoft.com/office/drawing/2014/main" id="{81A5F94D-AAAA-1F11-7CEB-E55CFE4A53DD}"/>
              </a:ext>
            </a:extLst>
          </p:cNvPr>
          <p:cNvSpPr>
            <a:spLocks noGrp="1"/>
          </p:cNvSpPr>
          <p:nvPr>
            <p:ph idx="1"/>
          </p:nvPr>
        </p:nvSpPr>
        <p:spPr>
          <a:xfrm>
            <a:off x="727911" y="1695283"/>
            <a:ext cx="10916652" cy="4351338"/>
          </a:xfrm>
        </p:spPr>
        <p:txBody>
          <a:bodyPr vert="horz" lIns="91440" tIns="45720" rIns="91440" bIns="45720" rtlCol="0" anchor="t">
            <a:normAutofit/>
          </a:bodyPr>
          <a:lstStyle/>
          <a:p>
            <a:r>
              <a:rPr lang="en-US" dirty="0">
                <a:ea typeface="Calibri"/>
                <a:cs typeface="Calibri"/>
              </a:rPr>
              <a:t>School Development Partner Package. 3 visits per year with a Valour Associate including 3 visits with report and Head Teacher Performance Management - £650 per visit  **</a:t>
            </a:r>
            <a:r>
              <a:rPr lang="en-US" b="1" dirty="0">
                <a:solidFill>
                  <a:srgbClr val="FF0000"/>
                </a:solidFill>
                <a:ea typeface="Calibri"/>
                <a:cs typeface="Calibri"/>
              </a:rPr>
              <a:t>link to Valour Associate </a:t>
            </a:r>
            <a:r>
              <a:rPr lang="en-US" b="1" dirty="0" err="1">
                <a:solidFill>
                  <a:srgbClr val="FF0000"/>
                </a:solidFill>
                <a:ea typeface="Calibri"/>
                <a:cs typeface="Calibri"/>
              </a:rPr>
              <a:t>biogs</a:t>
            </a:r>
            <a:endParaRPr lang="en-US" b="1" dirty="0">
              <a:solidFill>
                <a:srgbClr val="FF0000"/>
              </a:solidFill>
              <a:ea typeface="Calibri"/>
              <a:cs typeface="Calibri"/>
            </a:endParaRPr>
          </a:p>
          <a:p>
            <a:r>
              <a:rPr lang="en-US" dirty="0">
                <a:ea typeface="Calibri"/>
                <a:cs typeface="Calibri"/>
              </a:rPr>
              <a:t>Subject audits/ reviews. Minimum of 3 per year - £350 per review day</a:t>
            </a:r>
          </a:p>
          <a:p>
            <a:r>
              <a:rPr lang="en-US" dirty="0">
                <a:ea typeface="Calibri"/>
                <a:cs typeface="Calibri"/>
              </a:rPr>
              <a:t>HT CPD days focusing on current research and best practice. One per term – no cost with above packages</a:t>
            </a:r>
          </a:p>
          <a:p>
            <a:r>
              <a:rPr lang="en-US" dirty="0">
                <a:ea typeface="Calibri"/>
                <a:cs typeface="Calibri"/>
              </a:rPr>
              <a:t>Research groups. Termly meetings to work in groups on common areas for development including school visits – no cost with above </a:t>
            </a:r>
            <a:r>
              <a:rPr lang="en-US" dirty="0" smtClean="0">
                <a:ea typeface="Calibri"/>
                <a:cs typeface="Calibri"/>
              </a:rPr>
              <a:t>packages</a:t>
            </a:r>
          </a:p>
          <a:p>
            <a:pPr marL="0" indent="0">
              <a:buNone/>
            </a:pPr>
            <a:endParaRPr lang="en-US" dirty="0">
              <a:ea typeface="Calibri"/>
              <a:cs typeface="Calibri"/>
            </a:endParaRPr>
          </a:p>
        </p:txBody>
      </p:sp>
      <p:sp>
        <p:nvSpPr>
          <p:cNvPr id="6" name="TextBox 5"/>
          <p:cNvSpPr txBox="1"/>
          <p:nvPr/>
        </p:nvSpPr>
        <p:spPr>
          <a:xfrm>
            <a:off x="2936194" y="5376338"/>
            <a:ext cx="7158446" cy="830997"/>
          </a:xfrm>
          <a:prstGeom prst="rect">
            <a:avLst/>
          </a:prstGeom>
          <a:noFill/>
        </p:spPr>
        <p:txBody>
          <a:bodyPr wrap="square" rtlCol="0">
            <a:spAutoFit/>
          </a:bodyPr>
          <a:lstStyle/>
          <a:p>
            <a:r>
              <a:rPr lang="en-GB" sz="1600" b="1" dirty="0">
                <a:latin typeface="Bradley Hand ITC" panose="03070402050302030203" pitchFamily="66" charset="0"/>
              </a:rPr>
              <a:t>For more information, please visit </a:t>
            </a:r>
            <a:r>
              <a:rPr lang="en-GB" sz="1600" dirty="0">
                <a:latin typeface="Bradley Hand ITC" panose="03070402050302030203" pitchFamily="66" charset="0"/>
                <a:hlinkClick r:id="rId3"/>
              </a:rPr>
              <a:t>About Valour | Valour Multi Academy Trust (secure-primarysite.net</a:t>
            </a:r>
            <a:r>
              <a:rPr lang="en-GB" sz="1600" dirty="0" smtClean="0">
                <a:latin typeface="Bradley Hand ITC" panose="03070402050302030203" pitchFamily="66" charset="0"/>
                <a:hlinkClick r:id="rId3"/>
              </a:rPr>
              <a:t>)</a:t>
            </a:r>
            <a:r>
              <a:rPr lang="en-GB" sz="1600" dirty="0" smtClean="0">
                <a:latin typeface="Bradley Hand ITC" panose="03070402050302030203" pitchFamily="66" charset="0"/>
              </a:rPr>
              <a:t> and click on </a:t>
            </a:r>
            <a:r>
              <a:rPr lang="en-GB" sz="1600" dirty="0" smtClean="0">
                <a:latin typeface="Bradley Hand ITC" panose="03070402050302030203" pitchFamily="66" charset="0"/>
              </a:rPr>
              <a:t>Schools In Partnership.</a:t>
            </a:r>
            <a:endParaRPr lang="en-GB" sz="1600" b="1" dirty="0" smtClean="0">
              <a:latin typeface="Bradley Hand ITC" panose="03070402050302030203" pitchFamily="66" charset="0"/>
            </a:endParaRPr>
          </a:p>
          <a:p>
            <a:r>
              <a:rPr lang="en-GB" sz="1600" b="1" dirty="0" smtClean="0">
                <a:latin typeface="Bradley Hand ITC" panose="03070402050302030203" pitchFamily="66" charset="0"/>
              </a:rPr>
              <a:t>To request support, please visit </a:t>
            </a:r>
            <a:r>
              <a:rPr lang="en-GB" sz="1600" b="1" dirty="0">
                <a:latin typeface="Bradley Hand ITC" panose="03070402050302030203" pitchFamily="66" charset="0"/>
                <a:hlinkClick r:id="rId4"/>
              </a:rPr>
              <a:t>https://forms.gle/Udj4kDDqZwCgRUu28</a:t>
            </a:r>
            <a:r>
              <a:rPr lang="en-GB" sz="1600" b="1" dirty="0" smtClean="0">
                <a:latin typeface="Bradley Hand ITC" panose="03070402050302030203" pitchFamily="66" charset="0"/>
              </a:rPr>
              <a:t> </a:t>
            </a:r>
            <a:endParaRPr lang="en-GB" sz="1600" b="1" dirty="0">
              <a:latin typeface="Bradley Hand ITC" panose="03070402050302030203" pitchFamily="66" charset="0"/>
            </a:endParaRPr>
          </a:p>
        </p:txBody>
      </p:sp>
    </p:spTree>
    <p:extLst>
      <p:ext uri="{BB962C8B-B14F-4D97-AF65-F5344CB8AC3E}">
        <p14:creationId xmlns:p14="http://schemas.microsoft.com/office/powerpoint/2010/main" val="149460515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7030A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Picture 1" descr="Screen Clipping">
            <a:extLst>
              <a:ext uri="{FF2B5EF4-FFF2-40B4-BE49-F238E27FC236}">
                <a16:creationId xmlns:a16="http://schemas.microsoft.com/office/drawing/2014/main" id="{B8A396FA-033D-33E2-1E6E-179088EA6207}"/>
              </a:ext>
            </a:extLst>
          </p:cNvPr>
          <p:cNvPicPr>
            <a:picLocks noChangeAspect="1"/>
          </p:cNvPicPr>
          <p:nvPr/>
        </p:nvPicPr>
        <p:blipFill>
          <a:blip r:embed="rId2"/>
          <a:stretch>
            <a:fillRect/>
          </a:stretch>
        </p:blipFill>
        <p:spPr>
          <a:xfrm>
            <a:off x="6180" y="-97971"/>
            <a:ext cx="12201412" cy="7086599"/>
          </a:xfrm>
          <a:prstGeom prst="rect">
            <a:avLst/>
          </a:prstGeom>
        </p:spPr>
      </p:pic>
      <p:sp>
        <p:nvSpPr>
          <p:cNvPr id="3" name="Title 1">
            <a:extLst>
              <a:ext uri="{FF2B5EF4-FFF2-40B4-BE49-F238E27FC236}">
                <a16:creationId xmlns:a16="http://schemas.microsoft.com/office/drawing/2014/main" id="{93AACA4A-EC1A-4215-BFC7-0D9BBC1FF3D4}"/>
              </a:ext>
            </a:extLst>
          </p:cNvPr>
          <p:cNvSpPr>
            <a:spLocks noGrp="1"/>
          </p:cNvSpPr>
          <p:nvPr>
            <p:ph type="title"/>
          </p:nvPr>
        </p:nvSpPr>
        <p:spPr>
          <a:xfrm>
            <a:off x="838200" y="365125"/>
            <a:ext cx="10515600" cy="1325563"/>
          </a:xfrm>
        </p:spPr>
        <p:txBody>
          <a:bodyPr/>
          <a:lstStyle/>
          <a:p>
            <a:pPr algn="ctr"/>
            <a:r>
              <a:rPr lang="en-US" dirty="0">
                <a:ea typeface="Calibri Light"/>
                <a:cs typeface="Calibri Light"/>
              </a:rPr>
              <a:t>Developing Subject Leads – opportunities for your leaders</a:t>
            </a:r>
          </a:p>
        </p:txBody>
      </p:sp>
      <p:sp>
        <p:nvSpPr>
          <p:cNvPr id="5" name="Content Placeholder 2">
            <a:extLst>
              <a:ext uri="{FF2B5EF4-FFF2-40B4-BE49-F238E27FC236}">
                <a16:creationId xmlns:a16="http://schemas.microsoft.com/office/drawing/2014/main" id="{0E3371A6-0DEE-3FFB-F112-14FE15D78C84}"/>
              </a:ext>
            </a:extLst>
          </p:cNvPr>
          <p:cNvSpPr>
            <a:spLocks noGrp="1"/>
          </p:cNvSpPr>
          <p:nvPr>
            <p:ph idx="1"/>
          </p:nvPr>
        </p:nvSpPr>
        <p:spPr>
          <a:xfrm>
            <a:off x="647700" y="1715336"/>
            <a:ext cx="10515600" cy="4962943"/>
          </a:xfrm>
        </p:spPr>
        <p:txBody>
          <a:bodyPr vert="horz" lIns="91440" tIns="45720" rIns="91440" bIns="45720" rtlCol="0" anchor="t">
            <a:normAutofit/>
          </a:bodyPr>
          <a:lstStyle/>
          <a:p>
            <a:r>
              <a:rPr lang="en-US" dirty="0">
                <a:ea typeface="Calibri" panose="020F0502020204030204"/>
                <a:cs typeface="Calibri" panose="020F0502020204030204"/>
              </a:rPr>
              <a:t>Subject Audit Day</a:t>
            </a:r>
            <a:endParaRPr lang="en-US" dirty="0"/>
          </a:p>
          <a:p>
            <a:r>
              <a:rPr lang="en-US" dirty="0">
                <a:ea typeface="Calibri" panose="020F0502020204030204"/>
                <a:cs typeface="Calibri" panose="020F0502020204030204"/>
              </a:rPr>
              <a:t>Subject Interest Day </a:t>
            </a:r>
          </a:p>
          <a:p>
            <a:r>
              <a:rPr lang="en-US" dirty="0">
                <a:ea typeface="Calibri" panose="020F0502020204030204"/>
                <a:cs typeface="Calibri" panose="020F0502020204030204"/>
              </a:rPr>
              <a:t>Subject Deep Dive Day</a:t>
            </a:r>
          </a:p>
          <a:p>
            <a:r>
              <a:rPr lang="en-US" dirty="0">
                <a:ea typeface="Calibri" panose="020F0502020204030204"/>
                <a:cs typeface="Calibri" panose="020F0502020204030204"/>
              </a:rPr>
              <a:t>Subject Leader Research Group</a:t>
            </a:r>
          </a:p>
          <a:p>
            <a:r>
              <a:rPr lang="en-US" dirty="0">
                <a:ea typeface="Calibri" panose="020F0502020204030204"/>
                <a:cs typeface="Calibri" panose="020F0502020204030204"/>
              </a:rPr>
              <a:t>New to Subject Leadership Session</a:t>
            </a:r>
          </a:p>
          <a:p>
            <a:r>
              <a:rPr lang="en-US" dirty="0">
                <a:ea typeface="Calibri" panose="020F0502020204030204"/>
                <a:cs typeface="Calibri" panose="020F0502020204030204"/>
              </a:rPr>
              <a:t>Curriculum Hours</a:t>
            </a:r>
          </a:p>
          <a:p>
            <a:pPr marL="0" indent="0">
              <a:buNone/>
            </a:pPr>
            <a:r>
              <a:rPr lang="en-US" dirty="0" smtClean="0">
                <a:ea typeface="Calibri" panose="020F0502020204030204"/>
                <a:cs typeface="Calibri" panose="020F0502020204030204"/>
              </a:rPr>
              <a:t>For </a:t>
            </a:r>
            <a:r>
              <a:rPr lang="en-US" dirty="0">
                <a:ea typeface="Calibri" panose="020F0502020204030204"/>
                <a:cs typeface="Calibri" panose="020F0502020204030204"/>
              </a:rPr>
              <a:t>more information on subject leader development please visit</a:t>
            </a:r>
          </a:p>
          <a:p>
            <a:pPr marL="0" indent="0">
              <a:buNone/>
            </a:pPr>
            <a:r>
              <a:rPr lang="en-US" b="1" dirty="0">
                <a:solidFill>
                  <a:srgbClr val="FF0000"/>
                </a:solidFill>
                <a:ea typeface="Calibri" panose="020F0502020204030204"/>
                <a:cs typeface="Calibri" panose="020F0502020204030204"/>
              </a:rPr>
              <a:t>Link to subject leader development sessions on website</a:t>
            </a:r>
          </a:p>
          <a:p>
            <a:pPr marL="0" indent="0">
              <a:buNone/>
            </a:pPr>
            <a:endParaRPr lang="en-US" dirty="0">
              <a:ea typeface="Calibri" panose="020F0502020204030204"/>
              <a:cs typeface="Calibri" panose="020F0502020204030204"/>
            </a:endParaRPr>
          </a:p>
        </p:txBody>
      </p:sp>
      <p:sp>
        <p:nvSpPr>
          <p:cNvPr id="6" name="TextBox 5"/>
          <p:cNvSpPr txBox="1"/>
          <p:nvPr/>
        </p:nvSpPr>
        <p:spPr>
          <a:xfrm>
            <a:off x="2808178" y="5815250"/>
            <a:ext cx="7158446" cy="584775"/>
          </a:xfrm>
          <a:prstGeom prst="rect">
            <a:avLst/>
          </a:prstGeom>
          <a:noFill/>
        </p:spPr>
        <p:txBody>
          <a:bodyPr wrap="square" rtlCol="0">
            <a:spAutoFit/>
          </a:bodyPr>
          <a:lstStyle/>
          <a:p>
            <a:r>
              <a:rPr lang="en-GB" sz="1600" b="1" dirty="0">
                <a:latin typeface="Bradley Hand ITC" panose="03070402050302030203" pitchFamily="66" charset="0"/>
              </a:rPr>
              <a:t>For more information, please visit </a:t>
            </a:r>
            <a:r>
              <a:rPr lang="en-GB" sz="1600" b="1" dirty="0">
                <a:latin typeface="Bradley Hand ITC" panose="03070402050302030203" pitchFamily="66" charset="0"/>
                <a:hlinkClick r:id="rId3"/>
              </a:rPr>
              <a:t>https://www.valourmat.co.uk</a:t>
            </a:r>
            <a:r>
              <a:rPr lang="en-GB" sz="1600" b="1" dirty="0" smtClean="0">
                <a:latin typeface="Bradley Hand ITC" panose="03070402050302030203" pitchFamily="66" charset="0"/>
                <a:hlinkClick r:id="rId3"/>
              </a:rPr>
              <a:t>/</a:t>
            </a:r>
            <a:endParaRPr lang="en-GB" sz="1600" b="1" dirty="0" smtClean="0">
              <a:latin typeface="Bradley Hand ITC" panose="03070402050302030203" pitchFamily="66" charset="0"/>
            </a:endParaRPr>
          </a:p>
          <a:p>
            <a:r>
              <a:rPr lang="en-GB" sz="1600" b="1" dirty="0" smtClean="0">
                <a:latin typeface="Bradley Hand ITC" panose="03070402050302030203" pitchFamily="66" charset="0"/>
              </a:rPr>
              <a:t>To request support, please visit </a:t>
            </a:r>
            <a:r>
              <a:rPr lang="en-GB" sz="1600" b="1" dirty="0">
                <a:latin typeface="Bradley Hand ITC" panose="03070402050302030203" pitchFamily="66" charset="0"/>
                <a:hlinkClick r:id="rId4"/>
              </a:rPr>
              <a:t>https://forms.gle/Udj4kDDqZwCgRUu28</a:t>
            </a:r>
            <a:r>
              <a:rPr lang="en-GB" sz="1600" b="1" dirty="0" smtClean="0">
                <a:latin typeface="Bradley Hand ITC" panose="03070402050302030203" pitchFamily="66" charset="0"/>
              </a:rPr>
              <a:t> </a:t>
            </a:r>
            <a:endParaRPr lang="en-GB" sz="1600" b="1" dirty="0">
              <a:latin typeface="Bradley Hand ITC" panose="03070402050302030203" pitchFamily="66" charset="0"/>
            </a:endParaRPr>
          </a:p>
        </p:txBody>
      </p:sp>
    </p:spTree>
    <p:extLst>
      <p:ext uri="{BB962C8B-B14F-4D97-AF65-F5344CB8AC3E}">
        <p14:creationId xmlns:p14="http://schemas.microsoft.com/office/powerpoint/2010/main" val="310099840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7030A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5ECE663-1188-5EA9-926B-F4F00145DA70}"/>
              </a:ext>
            </a:extLst>
          </p:cNvPr>
          <p:cNvSpPr txBox="1"/>
          <p:nvPr/>
        </p:nvSpPr>
        <p:spPr>
          <a:xfrm>
            <a:off x="3310689" y="463216"/>
            <a:ext cx="5961647"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a:cs typeface="Calibri"/>
              </a:rPr>
              <a:t>New to Subject Leadership Session</a:t>
            </a:r>
            <a:endParaRPr lang="en-US"/>
          </a:p>
        </p:txBody>
      </p:sp>
      <p:sp>
        <p:nvSpPr>
          <p:cNvPr id="4" name="TextBox 3">
            <a:extLst>
              <a:ext uri="{FF2B5EF4-FFF2-40B4-BE49-F238E27FC236}">
                <a16:creationId xmlns:a16="http://schemas.microsoft.com/office/drawing/2014/main" id="{72619EDA-EC01-1431-A189-A401D1AC0FDA}"/>
              </a:ext>
            </a:extLst>
          </p:cNvPr>
          <p:cNvSpPr txBox="1"/>
          <p:nvPr/>
        </p:nvSpPr>
        <p:spPr>
          <a:xfrm>
            <a:off x="1483178" y="1360714"/>
            <a:ext cx="1728107" cy="1754326"/>
          </a:xfrm>
          <a:prstGeom prst="rect">
            <a:avLst/>
          </a:prstGeom>
          <a:noFill/>
          <a:ln w="57150">
            <a:solidFill>
              <a:srgbClr val="0070C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ea typeface="Calibri"/>
                <a:cs typeface="Calibri"/>
              </a:rPr>
              <a:t>Partner work</a:t>
            </a:r>
            <a:endParaRPr lang="en-US" dirty="0"/>
          </a:p>
          <a:p>
            <a:pPr algn="ctr"/>
            <a:endParaRPr lang="en-US" dirty="0">
              <a:ea typeface="Calibri"/>
              <a:cs typeface="Calibri"/>
            </a:endParaRPr>
          </a:p>
          <a:p>
            <a:pPr algn="ctr"/>
            <a:endParaRPr lang="en-US" dirty="0">
              <a:ea typeface="Calibri"/>
              <a:cs typeface="Calibri"/>
            </a:endParaRPr>
          </a:p>
          <a:p>
            <a:pPr algn="ctr"/>
            <a:endParaRPr lang="en-US" dirty="0">
              <a:ea typeface="Calibri"/>
              <a:cs typeface="Calibri"/>
            </a:endParaRPr>
          </a:p>
          <a:p>
            <a:pPr algn="ctr"/>
            <a:endParaRPr lang="en-US" dirty="0">
              <a:ea typeface="Calibri"/>
              <a:cs typeface="Calibri"/>
            </a:endParaRPr>
          </a:p>
          <a:p>
            <a:endParaRPr lang="en-US" dirty="0">
              <a:ea typeface="Calibri"/>
              <a:cs typeface="Calibri"/>
            </a:endParaRPr>
          </a:p>
        </p:txBody>
      </p:sp>
      <p:sp>
        <p:nvSpPr>
          <p:cNvPr id="5" name="TextBox 4">
            <a:extLst>
              <a:ext uri="{FF2B5EF4-FFF2-40B4-BE49-F238E27FC236}">
                <a16:creationId xmlns:a16="http://schemas.microsoft.com/office/drawing/2014/main" id="{5ECF26F6-424A-131C-E9CC-037F7EC2CBD3}"/>
              </a:ext>
            </a:extLst>
          </p:cNvPr>
          <p:cNvSpPr txBox="1"/>
          <p:nvPr/>
        </p:nvSpPr>
        <p:spPr>
          <a:xfrm>
            <a:off x="3856263" y="1360714"/>
            <a:ext cx="1728107" cy="1754326"/>
          </a:xfrm>
          <a:prstGeom prst="rect">
            <a:avLst/>
          </a:prstGeom>
          <a:noFill/>
          <a:ln w="57150">
            <a:solidFill>
              <a:srgbClr val="FF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ea typeface="Calibri"/>
                <a:cs typeface="Calibri"/>
              </a:rPr>
              <a:t>Timeline </a:t>
            </a:r>
          </a:p>
          <a:p>
            <a:pPr algn="ctr"/>
            <a:endParaRPr lang="en-US" dirty="0">
              <a:ea typeface="Calibri"/>
              <a:cs typeface="Calibri"/>
            </a:endParaRPr>
          </a:p>
          <a:p>
            <a:pPr algn="ctr"/>
            <a:endParaRPr lang="en-US" dirty="0">
              <a:ea typeface="Calibri"/>
              <a:cs typeface="Calibri"/>
            </a:endParaRPr>
          </a:p>
          <a:p>
            <a:pPr algn="ctr"/>
            <a:endParaRPr lang="en-US" dirty="0">
              <a:ea typeface="Calibri"/>
              <a:cs typeface="Calibri"/>
            </a:endParaRPr>
          </a:p>
          <a:p>
            <a:pPr algn="ctr"/>
            <a:endParaRPr lang="en-US" dirty="0">
              <a:ea typeface="Calibri"/>
              <a:cs typeface="Calibri"/>
            </a:endParaRPr>
          </a:p>
          <a:p>
            <a:pPr algn="ctr"/>
            <a:endParaRPr lang="en-US" dirty="0">
              <a:ea typeface="Calibri"/>
              <a:cs typeface="Calibri"/>
            </a:endParaRPr>
          </a:p>
        </p:txBody>
      </p:sp>
      <p:sp>
        <p:nvSpPr>
          <p:cNvPr id="6" name="TextBox 5">
            <a:extLst>
              <a:ext uri="{FF2B5EF4-FFF2-40B4-BE49-F238E27FC236}">
                <a16:creationId xmlns:a16="http://schemas.microsoft.com/office/drawing/2014/main" id="{EE6C05AC-7FE0-5185-0049-7920C66B8F22}"/>
              </a:ext>
            </a:extLst>
          </p:cNvPr>
          <p:cNvSpPr txBox="1"/>
          <p:nvPr/>
        </p:nvSpPr>
        <p:spPr>
          <a:xfrm>
            <a:off x="8907235" y="1360713"/>
            <a:ext cx="1728107" cy="1754326"/>
          </a:xfrm>
          <a:prstGeom prst="rect">
            <a:avLst/>
          </a:prstGeom>
          <a:noFill/>
          <a:ln w="57150">
            <a:solidFill>
              <a:srgbClr val="FFFF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a:ea typeface="Calibri"/>
                <a:cs typeface="Calibri"/>
              </a:rPr>
              <a:t>Shadow</a:t>
            </a:r>
          </a:p>
          <a:p>
            <a:pPr algn="ctr"/>
            <a:endParaRPr lang="en-US" dirty="0">
              <a:ea typeface="Calibri"/>
              <a:cs typeface="Calibri"/>
            </a:endParaRPr>
          </a:p>
          <a:p>
            <a:pPr algn="ctr"/>
            <a:endParaRPr lang="en-US" dirty="0">
              <a:ea typeface="Calibri"/>
              <a:cs typeface="Calibri"/>
            </a:endParaRPr>
          </a:p>
          <a:p>
            <a:pPr algn="ctr"/>
            <a:endParaRPr lang="en-US" dirty="0">
              <a:ea typeface="Calibri"/>
              <a:cs typeface="Calibri"/>
            </a:endParaRPr>
          </a:p>
          <a:p>
            <a:pPr algn="ctr"/>
            <a:endParaRPr lang="en-US" dirty="0">
              <a:ea typeface="Calibri"/>
              <a:cs typeface="Calibri"/>
            </a:endParaRPr>
          </a:p>
          <a:p>
            <a:pPr algn="ctr"/>
            <a:endParaRPr lang="en-US" dirty="0">
              <a:ea typeface="Calibri"/>
              <a:cs typeface="Calibri"/>
            </a:endParaRPr>
          </a:p>
        </p:txBody>
      </p:sp>
      <p:sp>
        <p:nvSpPr>
          <p:cNvPr id="7" name="TextBox 6">
            <a:extLst>
              <a:ext uri="{FF2B5EF4-FFF2-40B4-BE49-F238E27FC236}">
                <a16:creationId xmlns:a16="http://schemas.microsoft.com/office/drawing/2014/main" id="{4B15A0C3-F1C1-7920-87EA-892BEAA33580}"/>
              </a:ext>
            </a:extLst>
          </p:cNvPr>
          <p:cNvSpPr txBox="1"/>
          <p:nvPr/>
        </p:nvSpPr>
        <p:spPr>
          <a:xfrm>
            <a:off x="6425291" y="1360713"/>
            <a:ext cx="1728107" cy="1754326"/>
          </a:xfrm>
          <a:prstGeom prst="rect">
            <a:avLst/>
          </a:prstGeom>
          <a:noFill/>
          <a:ln w="57150">
            <a:solidFill>
              <a:srgbClr val="00B05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ea typeface="Calibri"/>
                <a:cs typeface="Calibri"/>
              </a:rPr>
              <a:t>Support </a:t>
            </a:r>
          </a:p>
          <a:p>
            <a:pPr algn="ctr"/>
            <a:endParaRPr lang="en-US" dirty="0">
              <a:ea typeface="Calibri"/>
              <a:cs typeface="Calibri"/>
            </a:endParaRPr>
          </a:p>
          <a:p>
            <a:pPr algn="ctr"/>
            <a:endParaRPr lang="en-US" dirty="0">
              <a:ea typeface="Calibri"/>
              <a:cs typeface="Calibri"/>
            </a:endParaRPr>
          </a:p>
          <a:p>
            <a:pPr algn="ctr"/>
            <a:endParaRPr lang="en-US" dirty="0">
              <a:ea typeface="Calibri"/>
              <a:cs typeface="Calibri"/>
            </a:endParaRPr>
          </a:p>
          <a:p>
            <a:pPr algn="ctr"/>
            <a:endParaRPr lang="en-US" dirty="0">
              <a:ea typeface="Calibri"/>
              <a:cs typeface="Calibri"/>
            </a:endParaRPr>
          </a:p>
          <a:p>
            <a:pPr algn="ctr"/>
            <a:endParaRPr lang="en-US" dirty="0">
              <a:ea typeface="Calibri"/>
              <a:cs typeface="Calibri"/>
            </a:endParaRPr>
          </a:p>
        </p:txBody>
      </p:sp>
      <p:pic>
        <p:nvPicPr>
          <p:cNvPr id="8" name="Picture 7" descr="A black and white image of people shaking hands&#10;&#10;Description automatically generated">
            <a:extLst>
              <a:ext uri="{FF2B5EF4-FFF2-40B4-BE49-F238E27FC236}">
                <a16:creationId xmlns:a16="http://schemas.microsoft.com/office/drawing/2014/main" id="{BA2D2CF0-E073-30A2-29CE-CA44C851D9ED}"/>
              </a:ext>
            </a:extLst>
          </p:cNvPr>
          <p:cNvPicPr>
            <a:picLocks noChangeAspect="1"/>
          </p:cNvPicPr>
          <p:nvPr/>
        </p:nvPicPr>
        <p:blipFill>
          <a:blip r:embed="rId3"/>
          <a:stretch>
            <a:fillRect/>
          </a:stretch>
        </p:blipFill>
        <p:spPr>
          <a:xfrm>
            <a:off x="1757363" y="1711099"/>
            <a:ext cx="1177018" cy="1280433"/>
          </a:xfrm>
          <a:prstGeom prst="rect">
            <a:avLst/>
          </a:prstGeom>
        </p:spPr>
      </p:pic>
      <p:pic>
        <p:nvPicPr>
          <p:cNvPr id="9" name="Picture 8" descr="A clock and a row of squares&#10;&#10;Description automatically generated">
            <a:extLst>
              <a:ext uri="{FF2B5EF4-FFF2-40B4-BE49-F238E27FC236}">
                <a16:creationId xmlns:a16="http://schemas.microsoft.com/office/drawing/2014/main" id="{5D677F3C-D27A-1889-9926-6BE1CC413F61}"/>
              </a:ext>
            </a:extLst>
          </p:cNvPr>
          <p:cNvPicPr>
            <a:picLocks noChangeAspect="1"/>
          </p:cNvPicPr>
          <p:nvPr/>
        </p:nvPicPr>
        <p:blipFill>
          <a:blip r:embed="rId4"/>
          <a:stretch>
            <a:fillRect/>
          </a:stretch>
        </p:blipFill>
        <p:spPr>
          <a:xfrm>
            <a:off x="4010025" y="1772331"/>
            <a:ext cx="1417865" cy="1223283"/>
          </a:xfrm>
          <a:prstGeom prst="rect">
            <a:avLst/>
          </a:prstGeom>
        </p:spPr>
      </p:pic>
      <p:pic>
        <p:nvPicPr>
          <p:cNvPr id="10" name="Picture 9" descr="A hand holding a person&#10;&#10;Description automatically generated">
            <a:extLst>
              <a:ext uri="{FF2B5EF4-FFF2-40B4-BE49-F238E27FC236}">
                <a16:creationId xmlns:a16="http://schemas.microsoft.com/office/drawing/2014/main" id="{F9A7D554-1EDF-75EB-3F13-FAE4D83C470E}"/>
              </a:ext>
            </a:extLst>
          </p:cNvPr>
          <p:cNvPicPr>
            <a:picLocks noChangeAspect="1"/>
          </p:cNvPicPr>
          <p:nvPr/>
        </p:nvPicPr>
        <p:blipFill>
          <a:blip r:embed="rId5"/>
          <a:stretch>
            <a:fillRect/>
          </a:stretch>
        </p:blipFill>
        <p:spPr>
          <a:xfrm>
            <a:off x="6685870" y="1713820"/>
            <a:ext cx="1291318" cy="1318533"/>
          </a:xfrm>
          <a:prstGeom prst="rect">
            <a:avLst/>
          </a:prstGeom>
        </p:spPr>
      </p:pic>
      <p:pic>
        <p:nvPicPr>
          <p:cNvPr id="11" name="Picture 10" descr="A black and white pictogram of two people&#10;&#10;Description automatically generated">
            <a:extLst>
              <a:ext uri="{FF2B5EF4-FFF2-40B4-BE49-F238E27FC236}">
                <a16:creationId xmlns:a16="http://schemas.microsoft.com/office/drawing/2014/main" id="{5F3C73EA-3F7F-E90C-3B34-CA030F59FCEF}"/>
              </a:ext>
            </a:extLst>
          </p:cNvPr>
          <p:cNvPicPr>
            <a:picLocks noChangeAspect="1"/>
          </p:cNvPicPr>
          <p:nvPr/>
        </p:nvPicPr>
        <p:blipFill>
          <a:blip r:embed="rId6"/>
          <a:stretch>
            <a:fillRect/>
          </a:stretch>
        </p:blipFill>
        <p:spPr>
          <a:xfrm>
            <a:off x="9106581" y="1685246"/>
            <a:ext cx="1337583" cy="1364796"/>
          </a:xfrm>
          <a:prstGeom prst="rect">
            <a:avLst/>
          </a:prstGeom>
        </p:spPr>
      </p:pic>
      <p:sp>
        <p:nvSpPr>
          <p:cNvPr id="12" name="TextBox 11">
            <a:extLst>
              <a:ext uri="{FF2B5EF4-FFF2-40B4-BE49-F238E27FC236}">
                <a16:creationId xmlns:a16="http://schemas.microsoft.com/office/drawing/2014/main" id="{EA6334F5-690A-6709-FC03-114EF5CE42B2}"/>
              </a:ext>
            </a:extLst>
          </p:cNvPr>
          <p:cNvSpPr txBox="1"/>
          <p:nvPr/>
        </p:nvSpPr>
        <p:spPr>
          <a:xfrm>
            <a:off x="1485900" y="3428999"/>
            <a:ext cx="1730828" cy="1754326"/>
          </a:xfrm>
          <a:prstGeom prst="rect">
            <a:avLst/>
          </a:prstGeom>
          <a:noFill/>
          <a:ln w="57150">
            <a:solidFill>
              <a:srgbClr val="0070C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ea typeface="Calibri"/>
                <a:cs typeface="Calibri"/>
              </a:rPr>
              <a:t>Opportunity to work with an experienced leader and create a strong partnership.</a:t>
            </a:r>
          </a:p>
        </p:txBody>
      </p:sp>
      <p:sp>
        <p:nvSpPr>
          <p:cNvPr id="13" name="TextBox 12">
            <a:extLst>
              <a:ext uri="{FF2B5EF4-FFF2-40B4-BE49-F238E27FC236}">
                <a16:creationId xmlns:a16="http://schemas.microsoft.com/office/drawing/2014/main" id="{2246A551-57D8-2625-4E4D-CDC4AAA67C5C}"/>
              </a:ext>
            </a:extLst>
          </p:cNvPr>
          <p:cNvSpPr txBox="1"/>
          <p:nvPr/>
        </p:nvSpPr>
        <p:spPr>
          <a:xfrm>
            <a:off x="3858985" y="3428999"/>
            <a:ext cx="1730828" cy="2585323"/>
          </a:xfrm>
          <a:prstGeom prst="rect">
            <a:avLst/>
          </a:prstGeom>
          <a:noFill/>
          <a:ln w="57150">
            <a:solidFill>
              <a:srgbClr val="FF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ea typeface="Calibri"/>
                <a:cs typeface="Calibri"/>
              </a:rPr>
              <a:t>Timeline essential tasks of a subject leader across the year.</a:t>
            </a:r>
            <a:endParaRPr lang="en-US"/>
          </a:p>
          <a:p>
            <a:pPr algn="ctr"/>
            <a:r>
              <a:rPr lang="en-US" dirty="0">
                <a:ea typeface="Calibri"/>
                <a:cs typeface="Calibri"/>
              </a:rPr>
              <a:t>Understand importance and impact of actions.</a:t>
            </a:r>
          </a:p>
        </p:txBody>
      </p:sp>
      <p:sp>
        <p:nvSpPr>
          <p:cNvPr id="14" name="TextBox 13">
            <a:extLst>
              <a:ext uri="{FF2B5EF4-FFF2-40B4-BE49-F238E27FC236}">
                <a16:creationId xmlns:a16="http://schemas.microsoft.com/office/drawing/2014/main" id="{6E8B737E-17EF-7E24-5612-41326D9DF8F8}"/>
              </a:ext>
            </a:extLst>
          </p:cNvPr>
          <p:cNvSpPr txBox="1"/>
          <p:nvPr/>
        </p:nvSpPr>
        <p:spPr>
          <a:xfrm>
            <a:off x="6471557" y="3428998"/>
            <a:ext cx="1730828" cy="2585323"/>
          </a:xfrm>
          <a:prstGeom prst="rect">
            <a:avLst/>
          </a:prstGeom>
          <a:noFill/>
          <a:ln w="57150">
            <a:solidFill>
              <a:srgbClr val="00B05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ea typeface="Calibri"/>
                <a:cs typeface="Calibri"/>
              </a:rPr>
              <a:t>Experienced leaders support with evaluations and actions including modelling. in their own, or your own school. </a:t>
            </a:r>
            <a:endParaRPr lang="en-US"/>
          </a:p>
        </p:txBody>
      </p:sp>
      <p:sp>
        <p:nvSpPr>
          <p:cNvPr id="15" name="TextBox 14">
            <a:extLst>
              <a:ext uri="{FF2B5EF4-FFF2-40B4-BE49-F238E27FC236}">
                <a16:creationId xmlns:a16="http://schemas.microsoft.com/office/drawing/2014/main" id="{89713AFE-4B97-26FA-49B2-FA5B51F8D482}"/>
              </a:ext>
            </a:extLst>
          </p:cNvPr>
          <p:cNvSpPr txBox="1"/>
          <p:nvPr/>
        </p:nvSpPr>
        <p:spPr>
          <a:xfrm>
            <a:off x="8909956" y="3428998"/>
            <a:ext cx="1730828" cy="2862322"/>
          </a:xfrm>
          <a:prstGeom prst="rect">
            <a:avLst/>
          </a:prstGeom>
          <a:noFill/>
          <a:ln w="57150">
            <a:solidFill>
              <a:srgbClr val="FFFF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ea typeface="Calibri"/>
                <a:cs typeface="Calibri"/>
              </a:rPr>
              <a:t>New leaders have the opportunity to have a leader in their own school or visit their partner's to observe and reflect on practice.</a:t>
            </a:r>
          </a:p>
        </p:txBody>
      </p:sp>
    </p:spTree>
    <p:extLst>
      <p:ext uri="{BB962C8B-B14F-4D97-AF65-F5344CB8AC3E}">
        <p14:creationId xmlns:p14="http://schemas.microsoft.com/office/powerpoint/2010/main" val="88603777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7030A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16D7C77-EC0D-767F-663F-469F1F4ADCE6}"/>
              </a:ext>
            </a:extLst>
          </p:cNvPr>
          <p:cNvSpPr txBox="1"/>
          <p:nvPr/>
        </p:nvSpPr>
        <p:spPr>
          <a:xfrm>
            <a:off x="4574005" y="513347"/>
            <a:ext cx="274320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a:cs typeface="Calibri"/>
              </a:rPr>
              <a:t>Curriculum Hours</a:t>
            </a:r>
            <a:endParaRPr lang="en-US"/>
          </a:p>
        </p:txBody>
      </p:sp>
      <p:sp>
        <p:nvSpPr>
          <p:cNvPr id="4" name="TextBox 3">
            <a:extLst>
              <a:ext uri="{FF2B5EF4-FFF2-40B4-BE49-F238E27FC236}">
                <a16:creationId xmlns:a16="http://schemas.microsoft.com/office/drawing/2014/main" id="{FEC79EE5-4192-91B3-6EAC-CD7E7011E527}"/>
              </a:ext>
            </a:extLst>
          </p:cNvPr>
          <p:cNvSpPr txBox="1"/>
          <p:nvPr/>
        </p:nvSpPr>
        <p:spPr>
          <a:xfrm>
            <a:off x="1099457" y="1366157"/>
            <a:ext cx="1768928" cy="1754326"/>
          </a:xfrm>
          <a:prstGeom prst="rect">
            <a:avLst/>
          </a:prstGeom>
          <a:noFill/>
          <a:ln w="57150">
            <a:solidFill>
              <a:srgbClr val="FF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ea typeface="Calibri"/>
                <a:cs typeface="Calibri"/>
              </a:rPr>
              <a:t>Subject knowledge</a:t>
            </a:r>
            <a:endParaRPr lang="en-US" dirty="0"/>
          </a:p>
          <a:p>
            <a:endParaRPr lang="en-US" dirty="0">
              <a:ea typeface="Calibri"/>
              <a:cs typeface="Calibri"/>
            </a:endParaRPr>
          </a:p>
          <a:p>
            <a:endParaRPr lang="en-US" dirty="0">
              <a:ea typeface="Calibri"/>
              <a:cs typeface="Calibri"/>
            </a:endParaRPr>
          </a:p>
          <a:p>
            <a:endParaRPr lang="en-US" dirty="0">
              <a:ea typeface="Calibri"/>
              <a:cs typeface="Calibri"/>
            </a:endParaRPr>
          </a:p>
          <a:p>
            <a:endParaRPr lang="en-US" dirty="0">
              <a:ea typeface="Calibri"/>
              <a:cs typeface="Calibri"/>
            </a:endParaRPr>
          </a:p>
        </p:txBody>
      </p:sp>
      <p:sp>
        <p:nvSpPr>
          <p:cNvPr id="5" name="TextBox 4">
            <a:extLst>
              <a:ext uri="{FF2B5EF4-FFF2-40B4-BE49-F238E27FC236}">
                <a16:creationId xmlns:a16="http://schemas.microsoft.com/office/drawing/2014/main" id="{46C8B6C8-FEA3-A523-F0E0-11B0A38C9F87}"/>
              </a:ext>
            </a:extLst>
          </p:cNvPr>
          <p:cNvSpPr txBox="1"/>
          <p:nvPr/>
        </p:nvSpPr>
        <p:spPr>
          <a:xfrm>
            <a:off x="3690257" y="1366157"/>
            <a:ext cx="1768928" cy="1754326"/>
          </a:xfrm>
          <a:prstGeom prst="rect">
            <a:avLst/>
          </a:prstGeom>
          <a:noFill/>
          <a:ln w="57150">
            <a:solidFill>
              <a:srgbClr val="FFFF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ea typeface="Calibri"/>
                <a:cs typeface="Calibri"/>
              </a:rPr>
              <a:t>Inclusion</a:t>
            </a:r>
          </a:p>
          <a:p>
            <a:pPr algn="ctr"/>
            <a:endParaRPr lang="en-US" dirty="0">
              <a:ea typeface="Calibri"/>
              <a:cs typeface="Calibri"/>
            </a:endParaRPr>
          </a:p>
          <a:p>
            <a:pPr algn="ctr"/>
            <a:endParaRPr lang="en-US" dirty="0">
              <a:ea typeface="Calibri"/>
              <a:cs typeface="Calibri"/>
            </a:endParaRPr>
          </a:p>
          <a:p>
            <a:pPr algn="ctr"/>
            <a:endParaRPr lang="en-US" dirty="0">
              <a:ea typeface="Calibri"/>
              <a:cs typeface="Calibri"/>
            </a:endParaRPr>
          </a:p>
          <a:p>
            <a:pPr algn="ctr"/>
            <a:endParaRPr lang="en-US" dirty="0">
              <a:ea typeface="Calibri"/>
              <a:cs typeface="Calibri"/>
            </a:endParaRPr>
          </a:p>
          <a:p>
            <a:pPr algn="ctr"/>
            <a:endParaRPr lang="en-US" dirty="0">
              <a:ea typeface="Calibri"/>
              <a:cs typeface="Calibri"/>
            </a:endParaRPr>
          </a:p>
        </p:txBody>
      </p:sp>
      <p:sp>
        <p:nvSpPr>
          <p:cNvPr id="7" name="TextBox 6">
            <a:extLst>
              <a:ext uri="{FF2B5EF4-FFF2-40B4-BE49-F238E27FC236}">
                <a16:creationId xmlns:a16="http://schemas.microsoft.com/office/drawing/2014/main" id="{F489414F-5482-BB90-6ECD-D016021A31E0}"/>
              </a:ext>
            </a:extLst>
          </p:cNvPr>
          <p:cNvSpPr txBox="1"/>
          <p:nvPr/>
        </p:nvSpPr>
        <p:spPr>
          <a:xfrm>
            <a:off x="8915399" y="1366156"/>
            <a:ext cx="1768928" cy="1754326"/>
          </a:xfrm>
          <a:prstGeom prst="rect">
            <a:avLst/>
          </a:prstGeom>
          <a:noFill/>
          <a:ln w="57150">
            <a:solidFill>
              <a:srgbClr val="00B05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ea typeface="Calibri"/>
                <a:cs typeface="Calibri"/>
              </a:rPr>
              <a:t>Links to other curriculum areas</a:t>
            </a:r>
            <a:endParaRPr lang="en-US" dirty="0"/>
          </a:p>
          <a:p>
            <a:endParaRPr lang="en-US" dirty="0">
              <a:ea typeface="Calibri"/>
              <a:cs typeface="Calibri"/>
            </a:endParaRPr>
          </a:p>
          <a:p>
            <a:endParaRPr lang="en-US" dirty="0">
              <a:ea typeface="Calibri"/>
              <a:cs typeface="Calibri"/>
            </a:endParaRPr>
          </a:p>
          <a:p>
            <a:endParaRPr lang="en-US" dirty="0">
              <a:ea typeface="Calibri"/>
              <a:cs typeface="Calibri"/>
            </a:endParaRPr>
          </a:p>
          <a:p>
            <a:endParaRPr lang="en-US" dirty="0">
              <a:ea typeface="Calibri"/>
              <a:cs typeface="Calibri"/>
            </a:endParaRPr>
          </a:p>
        </p:txBody>
      </p:sp>
      <p:pic>
        <p:nvPicPr>
          <p:cNvPr id="8" name="Picture 7" descr="A black and white logo of a head with a gear inside&#10;&#10;Description automatically generated">
            <a:extLst>
              <a:ext uri="{FF2B5EF4-FFF2-40B4-BE49-F238E27FC236}">
                <a16:creationId xmlns:a16="http://schemas.microsoft.com/office/drawing/2014/main" id="{B17D7771-B167-A5C2-76EB-66CD11CCF3C0}"/>
              </a:ext>
            </a:extLst>
          </p:cNvPr>
          <p:cNvPicPr>
            <a:picLocks noChangeAspect="1"/>
          </p:cNvPicPr>
          <p:nvPr/>
        </p:nvPicPr>
        <p:blipFill>
          <a:blip r:embed="rId2"/>
          <a:stretch>
            <a:fillRect/>
          </a:stretch>
        </p:blipFill>
        <p:spPr>
          <a:xfrm>
            <a:off x="1489982" y="2002972"/>
            <a:ext cx="993322" cy="1034144"/>
          </a:xfrm>
          <a:prstGeom prst="rect">
            <a:avLst/>
          </a:prstGeom>
        </p:spPr>
      </p:pic>
      <p:pic>
        <p:nvPicPr>
          <p:cNvPr id="9" name="Picture 8" descr="A black outline of hands with hearts&#10;&#10;Description automatically generated">
            <a:extLst>
              <a:ext uri="{FF2B5EF4-FFF2-40B4-BE49-F238E27FC236}">
                <a16:creationId xmlns:a16="http://schemas.microsoft.com/office/drawing/2014/main" id="{AD61C1AA-6E6D-48A9-8566-15250F449634}"/>
              </a:ext>
            </a:extLst>
          </p:cNvPr>
          <p:cNvPicPr>
            <a:picLocks noChangeAspect="1"/>
          </p:cNvPicPr>
          <p:nvPr/>
        </p:nvPicPr>
        <p:blipFill>
          <a:blip r:embed="rId3"/>
          <a:stretch>
            <a:fillRect/>
          </a:stretch>
        </p:blipFill>
        <p:spPr>
          <a:xfrm>
            <a:off x="4014788" y="1985282"/>
            <a:ext cx="1114425" cy="1047751"/>
          </a:xfrm>
          <a:prstGeom prst="rect">
            <a:avLst/>
          </a:prstGeom>
        </p:spPr>
      </p:pic>
      <p:sp>
        <p:nvSpPr>
          <p:cNvPr id="6" name="TextBox 5">
            <a:extLst>
              <a:ext uri="{FF2B5EF4-FFF2-40B4-BE49-F238E27FC236}">
                <a16:creationId xmlns:a16="http://schemas.microsoft.com/office/drawing/2014/main" id="{58EB7C23-5302-E2EE-1E89-3FF39FA4865F}"/>
              </a:ext>
            </a:extLst>
          </p:cNvPr>
          <p:cNvSpPr txBox="1"/>
          <p:nvPr/>
        </p:nvSpPr>
        <p:spPr>
          <a:xfrm>
            <a:off x="6270171" y="1366156"/>
            <a:ext cx="1768928" cy="1754326"/>
          </a:xfrm>
          <a:prstGeom prst="rect">
            <a:avLst/>
          </a:prstGeom>
          <a:noFill/>
          <a:ln w="57150">
            <a:solidFill>
              <a:srgbClr val="00B0F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ea typeface="Calibri"/>
                <a:cs typeface="Calibri"/>
              </a:rPr>
              <a:t>Key threads and concepts</a:t>
            </a:r>
          </a:p>
          <a:p>
            <a:endParaRPr lang="en-US" dirty="0">
              <a:ea typeface="Calibri"/>
              <a:cs typeface="Calibri"/>
            </a:endParaRPr>
          </a:p>
          <a:p>
            <a:endParaRPr lang="en-US" dirty="0">
              <a:ea typeface="Calibri"/>
              <a:cs typeface="Calibri"/>
            </a:endParaRPr>
          </a:p>
          <a:p>
            <a:endParaRPr lang="en-US" dirty="0">
              <a:ea typeface="Calibri"/>
              <a:cs typeface="Calibri"/>
            </a:endParaRPr>
          </a:p>
          <a:p>
            <a:endParaRPr lang="en-US" dirty="0">
              <a:ea typeface="Calibri"/>
              <a:cs typeface="Calibri"/>
            </a:endParaRPr>
          </a:p>
        </p:txBody>
      </p:sp>
      <p:pic>
        <p:nvPicPr>
          <p:cNvPr id="10" name="Picture 9" descr="A black and white logo&#10;&#10;Description automatically generated">
            <a:extLst>
              <a:ext uri="{FF2B5EF4-FFF2-40B4-BE49-F238E27FC236}">
                <a16:creationId xmlns:a16="http://schemas.microsoft.com/office/drawing/2014/main" id="{27F81D55-034C-8327-03BF-77833E3AEF53}"/>
              </a:ext>
            </a:extLst>
          </p:cNvPr>
          <p:cNvPicPr>
            <a:picLocks noChangeAspect="1"/>
          </p:cNvPicPr>
          <p:nvPr/>
        </p:nvPicPr>
        <p:blipFill>
          <a:blip r:embed="rId4"/>
          <a:stretch>
            <a:fillRect/>
          </a:stretch>
        </p:blipFill>
        <p:spPr>
          <a:xfrm>
            <a:off x="9361715" y="1991405"/>
            <a:ext cx="1055915" cy="1046391"/>
          </a:xfrm>
          <a:prstGeom prst="rect">
            <a:avLst/>
          </a:prstGeom>
        </p:spPr>
      </p:pic>
      <p:pic>
        <p:nvPicPr>
          <p:cNvPr id="11" name="Picture 10" descr="A set of black and white symbols&#10;&#10;Description automatically generated">
            <a:extLst>
              <a:ext uri="{FF2B5EF4-FFF2-40B4-BE49-F238E27FC236}">
                <a16:creationId xmlns:a16="http://schemas.microsoft.com/office/drawing/2014/main" id="{89B629BB-5FA0-EE22-2EBF-D3E476E8903F}"/>
              </a:ext>
            </a:extLst>
          </p:cNvPr>
          <p:cNvPicPr>
            <a:picLocks noChangeAspect="1"/>
          </p:cNvPicPr>
          <p:nvPr/>
        </p:nvPicPr>
        <p:blipFill>
          <a:blip r:embed="rId5"/>
          <a:stretch>
            <a:fillRect/>
          </a:stretch>
        </p:blipFill>
        <p:spPr>
          <a:xfrm>
            <a:off x="6652532" y="1975077"/>
            <a:ext cx="998765" cy="1046391"/>
          </a:xfrm>
          <a:prstGeom prst="rect">
            <a:avLst/>
          </a:prstGeom>
        </p:spPr>
      </p:pic>
      <p:sp>
        <p:nvSpPr>
          <p:cNvPr id="12" name="TextBox 11">
            <a:extLst>
              <a:ext uri="{FF2B5EF4-FFF2-40B4-BE49-F238E27FC236}">
                <a16:creationId xmlns:a16="http://schemas.microsoft.com/office/drawing/2014/main" id="{5B197AFF-BAB9-94E9-8146-2ABCEB9F4F8D}"/>
              </a:ext>
            </a:extLst>
          </p:cNvPr>
          <p:cNvSpPr txBox="1"/>
          <p:nvPr/>
        </p:nvSpPr>
        <p:spPr>
          <a:xfrm>
            <a:off x="1104901" y="3423556"/>
            <a:ext cx="1771648" cy="2308324"/>
          </a:xfrm>
          <a:prstGeom prst="rect">
            <a:avLst/>
          </a:prstGeom>
          <a:noFill/>
          <a:ln w="57150">
            <a:solidFill>
              <a:srgbClr val="FF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ea typeface="Calibri"/>
                <a:cs typeface="Calibri"/>
              </a:rPr>
              <a:t>CPD on key knowledge needed in a curriculum subject</a:t>
            </a:r>
          </a:p>
          <a:p>
            <a:pPr algn="ctr"/>
            <a:r>
              <a:rPr lang="en-US" dirty="0">
                <a:ea typeface="Calibri"/>
                <a:cs typeface="Calibri"/>
              </a:rPr>
              <a:t>Ensuring strong teacher knowledge</a:t>
            </a:r>
          </a:p>
        </p:txBody>
      </p:sp>
      <p:sp>
        <p:nvSpPr>
          <p:cNvPr id="13" name="TextBox 12">
            <a:extLst>
              <a:ext uri="{FF2B5EF4-FFF2-40B4-BE49-F238E27FC236}">
                <a16:creationId xmlns:a16="http://schemas.microsoft.com/office/drawing/2014/main" id="{77AA8D0F-814A-0B26-2250-F3A525939D80}"/>
              </a:ext>
            </a:extLst>
          </p:cNvPr>
          <p:cNvSpPr txBox="1"/>
          <p:nvPr/>
        </p:nvSpPr>
        <p:spPr>
          <a:xfrm>
            <a:off x="3690257" y="3423557"/>
            <a:ext cx="1768928" cy="2031325"/>
          </a:xfrm>
          <a:prstGeom prst="rect">
            <a:avLst/>
          </a:prstGeom>
          <a:noFill/>
          <a:ln w="57150">
            <a:solidFill>
              <a:srgbClr val="FFFF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ea typeface="Calibri"/>
                <a:cs typeface="Calibri"/>
              </a:rPr>
              <a:t>CPD around ensuring barriers to learning are removed so that all children can access the subject.</a:t>
            </a:r>
          </a:p>
        </p:txBody>
      </p:sp>
      <p:sp>
        <p:nvSpPr>
          <p:cNvPr id="14" name="TextBox 13">
            <a:extLst>
              <a:ext uri="{FF2B5EF4-FFF2-40B4-BE49-F238E27FC236}">
                <a16:creationId xmlns:a16="http://schemas.microsoft.com/office/drawing/2014/main" id="{127E6C74-E034-7728-6254-61B16FA36B7C}"/>
              </a:ext>
            </a:extLst>
          </p:cNvPr>
          <p:cNvSpPr txBox="1"/>
          <p:nvPr/>
        </p:nvSpPr>
        <p:spPr>
          <a:xfrm>
            <a:off x="6270171" y="3434441"/>
            <a:ext cx="1768928" cy="2308324"/>
          </a:xfrm>
          <a:prstGeom prst="rect">
            <a:avLst/>
          </a:prstGeom>
          <a:noFill/>
          <a:ln w="57150">
            <a:solidFill>
              <a:srgbClr val="00B0F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ea typeface="Calibri"/>
                <a:cs typeface="Calibri"/>
              </a:rPr>
              <a:t>Mapping out the curriculum to ensure key threads and concepts are revisited through cyclical learning.</a:t>
            </a:r>
          </a:p>
        </p:txBody>
      </p:sp>
      <p:sp>
        <p:nvSpPr>
          <p:cNvPr id="15" name="TextBox 14">
            <a:extLst>
              <a:ext uri="{FF2B5EF4-FFF2-40B4-BE49-F238E27FC236}">
                <a16:creationId xmlns:a16="http://schemas.microsoft.com/office/drawing/2014/main" id="{ED1FB534-CE68-40D7-D7D9-CDF80AA4FF3A}"/>
              </a:ext>
            </a:extLst>
          </p:cNvPr>
          <p:cNvSpPr txBox="1"/>
          <p:nvPr/>
        </p:nvSpPr>
        <p:spPr>
          <a:xfrm>
            <a:off x="8915399" y="3423556"/>
            <a:ext cx="1768928" cy="1477328"/>
          </a:xfrm>
          <a:prstGeom prst="rect">
            <a:avLst/>
          </a:prstGeom>
          <a:noFill/>
          <a:ln w="57150">
            <a:solidFill>
              <a:srgbClr val="00B05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ea typeface="Calibri"/>
                <a:cs typeface="Calibri"/>
              </a:rPr>
              <a:t>Planning out links to other curriculum areas to strengthen learning.</a:t>
            </a:r>
            <a:endParaRPr lang="en-US" dirty="0"/>
          </a:p>
        </p:txBody>
      </p:sp>
    </p:spTree>
    <p:extLst>
      <p:ext uri="{BB962C8B-B14F-4D97-AF65-F5344CB8AC3E}">
        <p14:creationId xmlns:p14="http://schemas.microsoft.com/office/powerpoint/2010/main" val="414723329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00E0D0CD77ACF4F89A780F968465BD1" ma:contentTypeVersion="4" ma:contentTypeDescription="Create a new document." ma:contentTypeScope="" ma:versionID="3651b96d3483e0da5f1877012b3446a0">
  <xsd:schema xmlns:xsd="http://www.w3.org/2001/XMLSchema" xmlns:xs="http://www.w3.org/2001/XMLSchema" xmlns:p="http://schemas.microsoft.com/office/2006/metadata/properties" xmlns:ns2="d9e1d74f-b3d0-45c7-9e85-e41c0124696c" targetNamespace="http://schemas.microsoft.com/office/2006/metadata/properties" ma:root="true" ma:fieldsID="f68b1025f7c21be497f3ca0490593aa3" ns2:_="">
    <xsd:import namespace="d9e1d74f-b3d0-45c7-9e85-e41c0124696c"/>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9e1d74f-b3d0-45c7-9e85-e41c0124696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E67D7E71-5320-43A2-9BC2-A573A047FF02}">
  <ds:schemaRefs>
    <ds:schemaRef ds:uri="d9e1d74f-b3d0-45c7-9e85-e41c0124696c"/>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09FA825A-3F85-4D11-BAF3-2D25BAE1C699}">
  <ds:schemaRefs>
    <ds:schemaRef ds:uri="http://schemas.microsoft.com/sharepoint/v3/contenttype/forms"/>
  </ds:schemaRefs>
</ds:datastoreItem>
</file>

<file path=customXml/itemProps3.xml><?xml version="1.0" encoding="utf-8"?>
<ds:datastoreItem xmlns:ds="http://schemas.openxmlformats.org/officeDocument/2006/customXml" ds:itemID="{7906D6EE-23A4-43A5-B467-62D406A46540}">
  <ds:schemaRefs>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purl.org/dc/terms/"/>
    <ds:schemaRef ds:uri="http://schemas.openxmlformats.org/package/2006/metadata/core-properties"/>
    <ds:schemaRef ds:uri="d9e1d74f-b3d0-45c7-9e85-e41c0124696c"/>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19</TotalTime>
  <Words>1490</Words>
  <Application>Microsoft Office PowerPoint</Application>
  <PresentationFormat>Widescreen</PresentationFormat>
  <Paragraphs>264</Paragraphs>
  <Slides>13</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Bradley Hand ITC</vt:lpstr>
      <vt:lpstr>Calibri</vt:lpstr>
      <vt:lpstr>Calibri Light</vt:lpstr>
      <vt:lpstr>Lucida Handwriting</vt:lpstr>
      <vt:lpstr>Office Theme</vt:lpstr>
      <vt:lpstr>        </vt:lpstr>
      <vt:lpstr>PowerPoint Presentation</vt:lpstr>
      <vt:lpstr>PowerPoint Presentation</vt:lpstr>
      <vt:lpstr>PowerPoint Presentation</vt:lpstr>
      <vt:lpstr>IMPROVEMENT EVALUATIONS  FRAMEWORK USED ALONGSIDE LEADERSHIP TEAM</vt:lpstr>
      <vt:lpstr>PowerPoint Presentation</vt:lpstr>
      <vt:lpstr>Example termly timetable of support.  </vt:lpstr>
      <vt:lpstr>Support and Challenge Meetings</vt:lpstr>
      <vt:lpstr>Head Teacher CPD Days</vt:lpstr>
      <vt:lpstr>Packages available to all schools </vt:lpstr>
      <vt:lpstr>Developing Subject Leads – opportunities for your leaders</vt:lpstr>
      <vt:lpstr>PowerPoint Presentation</vt:lpstr>
      <vt:lpstr>PowerPoint Presentation</vt:lpstr>
    </vt:vector>
  </TitlesOfParts>
  <Company>International House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Eatock, Jess</dc:creator>
  <cp:lastModifiedBy>Stephenson, Nicola</cp:lastModifiedBy>
  <cp:revision>941</cp:revision>
  <dcterms:created xsi:type="dcterms:W3CDTF">2024-03-22T09:03:13Z</dcterms:created>
  <dcterms:modified xsi:type="dcterms:W3CDTF">2024-09-06T08:24:07Z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0x010100400E0D0CD77ACF4F89A780F968465BD1</vt:lpwstr>
  </property>
</Properties>
</file>