
<file path=[Content_Types].xml><?xml version="1.0" encoding="utf-8"?>
<Types xmlns="http://schemas.openxmlformats.org/package/2006/content-types">
  <Default Extension="tmp" ContentType="image/png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797675" cy="992822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251DF"/>
    <a:srgbClr val="985ED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021DB85-9DA8-664C-8E9C-2706B6CF1BBB}" v="1" dt="2024-05-13T13:14:11.702"/>
    <p1510:client id="{FD369FE6-A496-1ED6-74BB-77B9A62E01D7}" v="423" dt="2024-05-12T11:28:47.33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43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CDD5B-FDBC-4ADC-8D85-04468C0D9F32}" type="datetimeFigureOut">
              <a:rPr lang="en-GB" smtClean="0"/>
              <a:t>06/09/2024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925DB6-0F75-41B8-A3C2-9C3860FE22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27893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CDD5B-FDBC-4ADC-8D85-04468C0D9F32}" type="datetimeFigureOut">
              <a:rPr lang="en-GB" smtClean="0"/>
              <a:t>06/09/2024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925DB6-0F75-41B8-A3C2-9C3860FE22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10796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CDD5B-FDBC-4ADC-8D85-04468C0D9F32}" type="datetimeFigureOut">
              <a:rPr lang="en-GB" smtClean="0"/>
              <a:t>06/09/2024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925DB6-0F75-41B8-A3C2-9C3860FE22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08679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CDD5B-FDBC-4ADC-8D85-04468C0D9F32}" type="datetimeFigureOut">
              <a:rPr lang="en-GB" smtClean="0"/>
              <a:t>06/09/2024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925DB6-0F75-41B8-A3C2-9C3860FE22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9048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CDD5B-FDBC-4ADC-8D85-04468C0D9F32}" type="datetimeFigureOut">
              <a:rPr lang="en-GB" smtClean="0"/>
              <a:t>06/09/2024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925DB6-0F75-41B8-A3C2-9C3860FE22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85524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CDD5B-FDBC-4ADC-8D85-04468C0D9F32}" type="datetimeFigureOut">
              <a:rPr lang="en-GB" smtClean="0"/>
              <a:t>06/09/2024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925DB6-0F75-41B8-A3C2-9C3860FE22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27405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CDD5B-FDBC-4ADC-8D85-04468C0D9F32}" type="datetimeFigureOut">
              <a:rPr lang="en-GB" smtClean="0"/>
              <a:t>06/09/2024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925DB6-0F75-41B8-A3C2-9C3860FE22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11310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CDD5B-FDBC-4ADC-8D85-04468C0D9F32}" type="datetimeFigureOut">
              <a:rPr lang="en-GB" smtClean="0"/>
              <a:t>06/09/2024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925DB6-0F75-41B8-A3C2-9C3860FE22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77433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CDD5B-FDBC-4ADC-8D85-04468C0D9F32}" type="datetimeFigureOut">
              <a:rPr lang="en-GB" smtClean="0"/>
              <a:t>06/09/2024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925DB6-0F75-41B8-A3C2-9C3860FE22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02750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CDD5B-FDBC-4ADC-8D85-04468C0D9F32}" type="datetimeFigureOut">
              <a:rPr lang="en-GB" smtClean="0"/>
              <a:t>06/09/2024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925DB6-0F75-41B8-A3C2-9C3860FE22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17780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7CDD5B-FDBC-4ADC-8D85-04468C0D9F32}" type="datetimeFigureOut">
              <a:rPr lang="en-GB" smtClean="0"/>
              <a:t>06/09/2024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925DB6-0F75-41B8-A3C2-9C3860FE22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69084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7CDD5B-FDBC-4ADC-8D85-04468C0D9F32}" type="datetimeFigureOut">
              <a:rPr lang="en-GB" smtClean="0"/>
              <a:t>06/09/2024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925DB6-0F75-41B8-A3C2-9C3860FE22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7829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2.png"/><Relationship Id="rId7" Type="http://schemas.openxmlformats.org/officeDocument/2006/relationships/image" Target="../media/image4.png"/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hyperlink" Target="https://forms.gle/Udj4kDDqZwCgRUu28" TargetMode="External"/><Relationship Id="rId10" Type="http://schemas.openxmlformats.org/officeDocument/2006/relationships/image" Target="../media/image7.png"/><Relationship Id="rId4" Type="http://schemas.openxmlformats.org/officeDocument/2006/relationships/hyperlink" Target="https://valour-multi-academy-trust.secure-primarysite.net/about-valour/" TargetMode="External"/><Relationship Id="rId9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6908" y="-228600"/>
            <a:ext cx="12348908" cy="717182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7532" y="658047"/>
            <a:ext cx="1097804" cy="1033807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172888" y="343954"/>
            <a:ext cx="79857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>
                <a:solidFill>
                  <a:srgbClr val="92D050"/>
                </a:solidFill>
                <a:latin typeface="Bradley Hand ITC" panose="03070402050302030203" pitchFamily="66" charset="0"/>
              </a:rPr>
              <a:t>Improving Schools Together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2712718" y="1107541"/>
            <a:ext cx="6418216" cy="632043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bg1"/>
                </a:solidFill>
                <a:latin typeface="Bradley Hand ITC" panose="03070402050302030203" pitchFamily="66" charset="0"/>
              </a:rPr>
              <a:t>Working in partnership to improve outcomes for children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000202" y="5787818"/>
            <a:ext cx="71584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>
                <a:latin typeface="Bradley Hand ITC" panose="03070402050302030203" pitchFamily="66" charset="0"/>
              </a:rPr>
              <a:t>For more information, please visit </a:t>
            </a:r>
            <a:r>
              <a:rPr lang="en-GB" sz="1600" dirty="0">
                <a:latin typeface="Bradley Hand ITC" panose="03070402050302030203" pitchFamily="66" charset="0"/>
                <a:hlinkClick r:id="rId4"/>
              </a:rPr>
              <a:t>About Valour | Valour Multi Academy Trust (secure-primarysite.net</a:t>
            </a:r>
            <a:r>
              <a:rPr lang="en-GB" sz="1600" dirty="0" smtClean="0">
                <a:latin typeface="Bradley Hand ITC" panose="03070402050302030203" pitchFamily="66" charset="0"/>
                <a:hlinkClick r:id="rId4"/>
              </a:rPr>
              <a:t>)</a:t>
            </a:r>
            <a:r>
              <a:rPr lang="en-GB" sz="1600" dirty="0" smtClean="0">
                <a:latin typeface="Bradley Hand ITC" panose="03070402050302030203" pitchFamily="66" charset="0"/>
              </a:rPr>
              <a:t> and click on Schools </a:t>
            </a:r>
            <a:r>
              <a:rPr lang="en-GB" sz="1600" smtClean="0">
                <a:latin typeface="Bradley Hand ITC" panose="03070402050302030203" pitchFamily="66" charset="0"/>
              </a:rPr>
              <a:t>in Partnership</a:t>
            </a:r>
            <a:endParaRPr lang="en-GB" sz="1600" b="1" dirty="0" smtClean="0">
              <a:latin typeface="Bradley Hand ITC" panose="03070402050302030203" pitchFamily="66" charset="0"/>
            </a:endParaRPr>
          </a:p>
          <a:p>
            <a:r>
              <a:rPr lang="en-GB" sz="1600" b="1" dirty="0" smtClean="0">
                <a:latin typeface="Bradley Hand ITC" panose="03070402050302030203" pitchFamily="66" charset="0"/>
              </a:rPr>
              <a:t>To request support, please visit </a:t>
            </a:r>
            <a:r>
              <a:rPr lang="en-GB" sz="1600" b="1" dirty="0">
                <a:latin typeface="Bradley Hand ITC" panose="03070402050302030203" pitchFamily="66" charset="0"/>
                <a:hlinkClick r:id="rId5"/>
              </a:rPr>
              <a:t>https://forms.gle/Udj4kDDqZwCgRUu28</a:t>
            </a:r>
            <a:r>
              <a:rPr lang="en-GB" sz="1600" b="1" dirty="0" smtClean="0">
                <a:latin typeface="Bradley Hand ITC" panose="03070402050302030203" pitchFamily="66" charset="0"/>
              </a:rPr>
              <a:t> </a:t>
            </a:r>
            <a:endParaRPr lang="en-GB" sz="1600" b="1" dirty="0">
              <a:latin typeface="Bradley Hand ITC" panose="03070402050302030203" pitchFamily="66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820295" y="2285035"/>
            <a:ext cx="16589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Bradley Hand ITC" panose="03070402050302030203" pitchFamily="66" charset="0"/>
              </a:rPr>
              <a:t>Working in partnership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4994026" y="2208594"/>
            <a:ext cx="2055223" cy="3579224"/>
            <a:chOff x="657495" y="2220679"/>
            <a:chExt cx="2055223" cy="3579224"/>
          </a:xfrm>
        </p:grpSpPr>
        <p:sp>
          <p:nvSpPr>
            <p:cNvPr id="11" name="Rounded Rectangle 10"/>
            <p:cNvSpPr/>
            <p:nvPr/>
          </p:nvSpPr>
          <p:spPr>
            <a:xfrm>
              <a:off x="657495" y="2220680"/>
              <a:ext cx="2055223" cy="3579223"/>
            </a:xfrm>
            <a:prstGeom prst="roundRect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822958" y="2220679"/>
              <a:ext cx="165898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>
                  <a:latin typeface="Bradley Hand ITC" panose="03070402050302030203" pitchFamily="66" charset="0"/>
                </a:rPr>
                <a:t>Continuous improvement</a:t>
              </a:r>
            </a:p>
          </p:txBody>
        </p:sp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350949" y="2805454"/>
              <a:ext cx="804797" cy="719954"/>
            </a:xfrm>
            <a:prstGeom prst="rect">
              <a:avLst/>
            </a:prstGeom>
          </p:spPr>
        </p:pic>
      </p:grpSp>
      <p:grpSp>
        <p:nvGrpSpPr>
          <p:cNvPr id="6" name="Group 5"/>
          <p:cNvGrpSpPr/>
          <p:nvPr/>
        </p:nvGrpSpPr>
        <p:grpSpPr>
          <a:xfrm>
            <a:off x="361747" y="2199474"/>
            <a:ext cx="2055223" cy="3589226"/>
            <a:chOff x="5381896" y="2224068"/>
            <a:chExt cx="2055223" cy="3589226"/>
          </a:xfrm>
        </p:grpSpPr>
        <p:sp>
          <p:nvSpPr>
            <p:cNvPr id="13" name="Rounded Rectangle 12"/>
            <p:cNvSpPr/>
            <p:nvPr/>
          </p:nvSpPr>
          <p:spPr>
            <a:xfrm>
              <a:off x="5381896" y="2234071"/>
              <a:ext cx="2055223" cy="3579223"/>
            </a:xfrm>
            <a:prstGeom prst="roundRect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5580014" y="2224068"/>
              <a:ext cx="165898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>
                  <a:latin typeface="Bradley Hand ITC" panose="03070402050302030203" pitchFamily="66" charset="0"/>
                </a:rPr>
                <a:t>Leadership development</a:t>
              </a:r>
            </a:p>
          </p:txBody>
        </p:sp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6094175" y="2826015"/>
              <a:ext cx="627155" cy="699393"/>
            </a:xfrm>
            <a:prstGeom prst="rect">
              <a:avLst/>
            </a:prstGeom>
          </p:spPr>
        </p:pic>
      </p:grpSp>
      <p:grpSp>
        <p:nvGrpSpPr>
          <p:cNvPr id="16" name="Group 15"/>
          <p:cNvGrpSpPr/>
          <p:nvPr/>
        </p:nvGrpSpPr>
        <p:grpSpPr>
          <a:xfrm>
            <a:off x="7446172" y="2219481"/>
            <a:ext cx="2055223" cy="3579223"/>
            <a:chOff x="7680958" y="2220682"/>
            <a:chExt cx="2055223" cy="3579223"/>
          </a:xfrm>
        </p:grpSpPr>
        <p:sp>
          <p:nvSpPr>
            <p:cNvPr id="14" name="Rounded Rectangle 13"/>
            <p:cNvSpPr/>
            <p:nvPr/>
          </p:nvSpPr>
          <p:spPr>
            <a:xfrm>
              <a:off x="7680958" y="2220682"/>
              <a:ext cx="2055223" cy="3579223"/>
            </a:xfrm>
            <a:prstGeom prst="roundRect">
              <a:avLst/>
            </a:prstGeom>
            <a:solidFill>
              <a:srgbClr val="A251DF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7820293" y="2285624"/>
              <a:ext cx="1658985" cy="584775"/>
            </a:xfrm>
            <a:prstGeom prst="rect">
              <a:avLst/>
            </a:prstGeom>
            <a:noFill/>
          </p:spPr>
          <p:txBody>
            <a:bodyPr wrap="square" lIns="91440" tIns="45720" rIns="91440" bIns="45720" rtlCol="0" anchor="t">
              <a:spAutoFit/>
            </a:bodyPr>
            <a:lstStyle/>
            <a:p>
              <a:pPr algn="ctr"/>
              <a:r>
                <a:rPr lang="en-GB" sz="1600" b="1" dirty="0">
                  <a:solidFill>
                    <a:schemeClr val="bg1"/>
                  </a:solidFill>
                  <a:latin typeface="Bradley Hand ITC"/>
                </a:rPr>
                <a:t>Working in partnerships</a:t>
              </a:r>
              <a:endParaRPr lang="en-GB" sz="1600" b="1" dirty="0">
                <a:solidFill>
                  <a:schemeClr val="bg1"/>
                </a:solidFill>
                <a:latin typeface="Bradley Hand ITC" panose="03070402050302030203" pitchFamily="66" charset="0"/>
              </a:endParaRPr>
            </a:p>
          </p:txBody>
        </p:sp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8290560" y="2850257"/>
              <a:ext cx="701040" cy="722611"/>
            </a:xfrm>
            <a:prstGeom prst="rect">
              <a:avLst/>
            </a:prstGeom>
          </p:spPr>
        </p:pic>
      </p:grpSp>
      <p:grpSp>
        <p:nvGrpSpPr>
          <p:cNvPr id="5" name="Group 4"/>
          <p:cNvGrpSpPr/>
          <p:nvPr/>
        </p:nvGrpSpPr>
        <p:grpSpPr>
          <a:xfrm>
            <a:off x="2760821" y="2209475"/>
            <a:ext cx="2055223" cy="3579225"/>
            <a:chOff x="2943497" y="2220680"/>
            <a:chExt cx="2055223" cy="3579225"/>
          </a:xfrm>
        </p:grpSpPr>
        <p:sp>
          <p:nvSpPr>
            <p:cNvPr id="12" name="Rounded Rectangle 11"/>
            <p:cNvSpPr/>
            <p:nvPr/>
          </p:nvSpPr>
          <p:spPr>
            <a:xfrm>
              <a:off x="2943497" y="2220682"/>
              <a:ext cx="2055223" cy="3579223"/>
            </a:xfrm>
            <a:prstGeom prst="roundRect">
              <a:avLst/>
            </a:prstGeom>
            <a:solidFill>
              <a:srgbClr val="A251DF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pPr algn="ctr"/>
              <a:endParaRPr lang="en-GB" dirty="0"/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3187332" y="2220680"/>
              <a:ext cx="165898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>
                  <a:solidFill>
                    <a:schemeClr val="bg1"/>
                  </a:solidFill>
                  <a:latin typeface="Bradley Hand ITC" panose="03070402050302030203" pitchFamily="66" charset="0"/>
                </a:rPr>
                <a:t>Graduated response</a:t>
              </a:r>
            </a:p>
          </p:txBody>
        </p:sp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3617573" y="2762282"/>
              <a:ext cx="751908" cy="716936"/>
            </a:xfrm>
            <a:prstGeom prst="rect">
              <a:avLst/>
            </a:prstGeom>
          </p:spPr>
        </p:pic>
      </p:grpSp>
      <p:grpSp>
        <p:nvGrpSpPr>
          <p:cNvPr id="17" name="Group 16"/>
          <p:cNvGrpSpPr/>
          <p:nvPr/>
        </p:nvGrpSpPr>
        <p:grpSpPr>
          <a:xfrm>
            <a:off x="9736183" y="2210435"/>
            <a:ext cx="2055223" cy="3579223"/>
            <a:chOff x="9936479" y="2220681"/>
            <a:chExt cx="2055223" cy="3579223"/>
          </a:xfrm>
        </p:grpSpPr>
        <p:sp>
          <p:nvSpPr>
            <p:cNvPr id="18" name="Rounded Rectangle 17"/>
            <p:cNvSpPr/>
            <p:nvPr/>
          </p:nvSpPr>
          <p:spPr>
            <a:xfrm>
              <a:off x="9936479" y="2220681"/>
              <a:ext cx="2055223" cy="3579223"/>
            </a:xfrm>
            <a:prstGeom prst="roundRect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pPr algn="ctr"/>
              <a:endParaRPr lang="en-GB" sz="1100" dirty="0">
                <a:ea typeface="Calibri"/>
                <a:cs typeface="Calibri"/>
              </a:endParaRPr>
            </a:p>
            <a:p>
              <a:pPr algn="ctr"/>
              <a:endParaRPr lang="en-GB" sz="1100" dirty="0">
                <a:ea typeface="Calibri"/>
                <a:cs typeface="Calibri"/>
              </a:endParaRPr>
            </a:p>
            <a:p>
              <a:pPr algn="ctr"/>
              <a:endParaRPr lang="en-GB" sz="1100" dirty="0">
                <a:ea typeface="Calibri"/>
                <a:cs typeface="Calibri"/>
              </a:endParaRPr>
            </a:p>
            <a:p>
              <a:pPr algn="ctr"/>
              <a:endParaRPr lang="en-GB" sz="1100" dirty="0">
                <a:ea typeface="Calibri"/>
                <a:cs typeface="Calibri"/>
              </a:endParaRPr>
            </a:p>
            <a:p>
              <a:pPr algn="ctr"/>
              <a:endParaRPr lang="en-GB" sz="1100" dirty="0">
                <a:ea typeface="Calibri"/>
                <a:cs typeface="Calibri"/>
              </a:endParaRPr>
            </a:p>
            <a:p>
              <a:pPr algn="ctr"/>
              <a:endParaRPr lang="en-GB" sz="1100" dirty="0">
                <a:ea typeface="Calibri"/>
                <a:cs typeface="Calibri"/>
              </a:endParaRPr>
            </a:p>
            <a:p>
              <a:pPr algn="ctr"/>
              <a:r>
                <a:rPr lang="en-GB" sz="1100" dirty="0">
                  <a:solidFill>
                    <a:schemeClr val="tx1"/>
                  </a:solidFill>
                  <a:ea typeface="Calibri"/>
                  <a:cs typeface="Calibri"/>
                </a:rPr>
                <a:t>Deepen subject knowledge</a:t>
              </a:r>
              <a:endParaRPr lang="en-GB">
                <a:solidFill>
                  <a:schemeClr val="tx1"/>
                </a:solidFill>
                <a:ea typeface="Calibri"/>
                <a:cs typeface="Calibri"/>
              </a:endParaRPr>
            </a:p>
            <a:p>
              <a:pPr algn="ctr"/>
              <a:r>
                <a:rPr lang="en-GB" sz="1100" dirty="0">
                  <a:solidFill>
                    <a:schemeClr val="tx1"/>
                  </a:solidFill>
                  <a:ea typeface="Calibri"/>
                  <a:cs typeface="Calibri"/>
                </a:rPr>
                <a:t>Planning and progression of subjects</a:t>
              </a:r>
            </a:p>
            <a:p>
              <a:pPr algn="ctr"/>
              <a:r>
                <a:rPr lang="en-GB" sz="1100" dirty="0">
                  <a:solidFill>
                    <a:schemeClr val="tx1"/>
                  </a:solidFill>
                  <a:ea typeface="Calibri"/>
                  <a:cs typeface="Calibri"/>
                </a:rPr>
                <a:t>Supported evaluation</a:t>
              </a:r>
            </a:p>
            <a:p>
              <a:pPr algn="ctr"/>
              <a:r>
                <a:rPr lang="en-GB" sz="1100" dirty="0">
                  <a:solidFill>
                    <a:schemeClr val="tx1"/>
                  </a:solidFill>
                  <a:ea typeface="Calibri"/>
                  <a:cs typeface="Calibri"/>
                </a:rPr>
                <a:t>Action planning</a:t>
              </a:r>
            </a:p>
            <a:p>
              <a:pPr algn="ctr"/>
              <a:r>
                <a:rPr lang="en-GB" sz="1100" dirty="0">
                  <a:solidFill>
                    <a:schemeClr val="tx1"/>
                  </a:solidFill>
                  <a:ea typeface="Calibri"/>
                  <a:cs typeface="Calibri"/>
                </a:rPr>
                <a:t>Deep dives </a:t>
              </a:r>
            </a:p>
            <a:p>
              <a:pPr algn="ctr"/>
              <a:r>
                <a:rPr lang="en-GB" sz="1100" dirty="0">
                  <a:solidFill>
                    <a:schemeClr val="tx1"/>
                  </a:solidFill>
                  <a:ea typeface="Calibri"/>
                  <a:cs typeface="Calibri"/>
                </a:rPr>
                <a:t>Research best practice</a:t>
              </a:r>
            </a:p>
            <a:p>
              <a:pPr algn="ctr"/>
              <a:r>
                <a:rPr lang="en-GB" sz="1100" dirty="0">
                  <a:solidFill>
                    <a:schemeClr val="tx1"/>
                  </a:solidFill>
                  <a:ea typeface="Calibri"/>
                  <a:cs typeface="Calibri"/>
                </a:rPr>
                <a:t>An opportunity for affirmation, reinforcement and confidence</a:t>
              </a:r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10132421" y="2249150"/>
              <a:ext cx="165898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600" b="1" dirty="0">
                  <a:latin typeface="Bradley Hand ITC" panose="03070402050302030203" pitchFamily="66" charset="0"/>
                </a:rPr>
                <a:t>Curriculum focus</a:t>
              </a:r>
            </a:p>
          </p:txBody>
        </p:sp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10624457" y="2791767"/>
              <a:ext cx="767443" cy="809843"/>
            </a:xfrm>
            <a:prstGeom prst="rect">
              <a:avLst/>
            </a:prstGeom>
          </p:spPr>
        </p:pic>
      </p:grpSp>
      <p:sp>
        <p:nvSpPr>
          <p:cNvPr id="28" name="TextBox 27">
            <a:extLst>
              <a:ext uri="{FF2B5EF4-FFF2-40B4-BE49-F238E27FC236}">
                <a16:creationId xmlns:a16="http://schemas.microsoft.com/office/drawing/2014/main" id="{B31CF16B-3D42-7508-99D1-F4F967CFB581}"/>
              </a:ext>
            </a:extLst>
          </p:cNvPr>
          <p:cNvSpPr txBox="1"/>
          <p:nvPr/>
        </p:nvSpPr>
        <p:spPr>
          <a:xfrm>
            <a:off x="4994824" y="3500617"/>
            <a:ext cx="2055393" cy="229293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100" dirty="0">
                <a:cs typeface="Calibri"/>
              </a:rPr>
              <a:t>Working with schools to identify next steps for your setting</a:t>
            </a:r>
          </a:p>
          <a:p>
            <a:r>
              <a:rPr lang="en-US" sz="1100" dirty="0">
                <a:cs typeface="Calibri"/>
              </a:rPr>
              <a:t>Planning with a team to plot and evaluate actions to improve</a:t>
            </a:r>
          </a:p>
          <a:p>
            <a:r>
              <a:rPr lang="en-US" sz="1100" dirty="0">
                <a:cs typeface="Calibri"/>
              </a:rPr>
              <a:t>Leaders work together to identify best practice and </a:t>
            </a:r>
            <a:r>
              <a:rPr lang="en-US" sz="1100">
                <a:cs typeface="Calibri"/>
              </a:rPr>
              <a:t>support implementation. </a:t>
            </a:r>
            <a:endParaRPr lang="en-US">
              <a:cs typeface="Calibri"/>
            </a:endParaRPr>
          </a:p>
          <a:p>
            <a:r>
              <a:rPr lang="en-US" sz="1100" dirty="0">
                <a:cs typeface="Calibri"/>
              </a:rPr>
              <a:t>Bespoke CPD for senior leaders will offer both research based learning and the opportunities to work collaboratively with others. </a:t>
            </a:r>
          </a:p>
          <a:p>
            <a:endParaRPr lang="en-US" sz="1100" dirty="0">
              <a:cs typeface="Calibri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C3B4C842-D5A5-38FA-A7CD-2EF031CAE7BD}"/>
              </a:ext>
            </a:extLst>
          </p:cNvPr>
          <p:cNvSpPr txBox="1"/>
          <p:nvPr/>
        </p:nvSpPr>
        <p:spPr>
          <a:xfrm>
            <a:off x="2887579" y="3609474"/>
            <a:ext cx="1925051" cy="195438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100" dirty="0">
                <a:solidFill>
                  <a:schemeClr val="bg1"/>
                </a:solidFill>
                <a:cs typeface="Calibri"/>
              </a:rPr>
              <a:t>Package offered dependent on current judgment along with robust self-evaluation.</a:t>
            </a:r>
          </a:p>
          <a:p>
            <a:r>
              <a:rPr lang="en-US" sz="1100" dirty="0">
                <a:solidFill>
                  <a:schemeClr val="bg1"/>
                </a:solidFill>
                <a:cs typeface="Calibri"/>
              </a:rPr>
              <a:t>Graduated response encourages a culture of development and collaboration. </a:t>
            </a:r>
          </a:p>
          <a:p>
            <a:r>
              <a:rPr lang="en-US" sz="1100" dirty="0">
                <a:solidFill>
                  <a:schemeClr val="bg1"/>
                </a:solidFill>
                <a:cs typeface="Calibri"/>
              </a:rPr>
              <a:t>Schools will benefit from a full team approach, with those good or better will work Trust wide to support and develop.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55F62BEB-05E8-FCDA-E77C-6985598D2EE9}"/>
              </a:ext>
            </a:extLst>
          </p:cNvPr>
          <p:cNvSpPr txBox="1"/>
          <p:nvPr/>
        </p:nvSpPr>
        <p:spPr>
          <a:xfrm>
            <a:off x="473529" y="3609474"/>
            <a:ext cx="1955130" cy="178510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100" dirty="0">
                <a:cs typeface="Calibri"/>
              </a:rPr>
              <a:t>Leaders at all levels will be developed by working with others; sharing good practice; developing policies and procedures and leading </a:t>
            </a:r>
            <a:r>
              <a:rPr lang="en-US" sz="1100">
                <a:cs typeface="Calibri"/>
              </a:rPr>
              <a:t>change.</a:t>
            </a:r>
            <a:endParaRPr lang="en-US"/>
          </a:p>
          <a:p>
            <a:r>
              <a:rPr lang="en-US" sz="1100" dirty="0">
                <a:cs typeface="Calibri" panose="020F0502020204030204"/>
              </a:rPr>
              <a:t>Leaders will have the opportunity to support in other settings to enhance their own skills of leadership.</a:t>
            </a:r>
            <a:endParaRPr lang="en-US" sz="1100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BAA4B738-1AFA-5417-EBF5-A11CF899B40F}"/>
              </a:ext>
            </a:extLst>
          </p:cNvPr>
          <p:cNvSpPr txBox="1"/>
          <p:nvPr/>
        </p:nvSpPr>
        <p:spPr>
          <a:xfrm>
            <a:off x="7539789" y="3609474"/>
            <a:ext cx="1935077" cy="161582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100" dirty="0">
                <a:solidFill>
                  <a:schemeClr val="bg1"/>
                </a:solidFill>
                <a:cs typeface="Calibri"/>
              </a:rPr>
              <a:t>Opportunities for cluster groups to meet and work on specific </a:t>
            </a:r>
            <a:r>
              <a:rPr lang="en-US" sz="1100">
                <a:solidFill>
                  <a:schemeClr val="bg1"/>
                </a:solidFill>
                <a:cs typeface="Calibri"/>
              </a:rPr>
              <a:t>collaborations</a:t>
            </a:r>
            <a:endParaRPr lang="en-US" sz="1100" dirty="0">
              <a:solidFill>
                <a:schemeClr val="bg1"/>
              </a:solidFill>
              <a:ea typeface="Calibri"/>
              <a:cs typeface="Calibri"/>
            </a:endParaRPr>
          </a:p>
          <a:p>
            <a:r>
              <a:rPr lang="en-US" sz="1100" dirty="0">
                <a:solidFill>
                  <a:schemeClr val="bg1"/>
                </a:solidFill>
                <a:ea typeface="Calibri"/>
                <a:cs typeface="Calibri"/>
              </a:rPr>
              <a:t>Subject leader networks sharing  best practice and opportunities to work on joint </a:t>
            </a:r>
            <a:r>
              <a:rPr lang="en-US" sz="1100">
                <a:solidFill>
                  <a:schemeClr val="bg1"/>
                </a:solidFill>
                <a:ea typeface="Calibri"/>
                <a:cs typeface="Calibri"/>
              </a:rPr>
              <a:t>research projects</a:t>
            </a:r>
          </a:p>
          <a:p>
            <a:r>
              <a:rPr lang="en-US" sz="1100" dirty="0">
                <a:solidFill>
                  <a:schemeClr val="bg1"/>
                </a:solidFill>
                <a:ea typeface="Calibri"/>
                <a:cs typeface="Calibri"/>
              </a:rPr>
              <a:t>A chance to visit other schools to shadow, share and learn</a:t>
            </a:r>
          </a:p>
        </p:txBody>
      </p:sp>
    </p:spTree>
    <p:extLst>
      <p:ext uri="{BB962C8B-B14F-4D97-AF65-F5344CB8AC3E}">
        <p14:creationId xmlns:p14="http://schemas.microsoft.com/office/powerpoint/2010/main" val="15436592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159</TotalTime>
  <Words>262</Words>
  <Application>Microsoft Office PowerPoint</Application>
  <PresentationFormat>Widescreen</PresentationFormat>
  <Paragraphs>35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Bradley Hand ITC</vt:lpstr>
      <vt:lpstr>Calibri</vt:lpstr>
      <vt:lpstr>Calibri Light</vt:lpstr>
      <vt:lpstr>Office Theme</vt:lpstr>
      <vt:lpstr>PowerPoint Presentation</vt:lpstr>
    </vt:vector>
  </TitlesOfParts>
  <Company>International House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Jess Eatock</dc:creator>
  <cp:lastModifiedBy>Stephenson, Nicola</cp:lastModifiedBy>
  <cp:revision>205</cp:revision>
  <cp:lastPrinted>2024-05-10T08:24:01Z</cp:lastPrinted>
  <dcterms:created xsi:type="dcterms:W3CDTF">2024-05-09T17:27:42Z</dcterms:created>
  <dcterms:modified xsi:type="dcterms:W3CDTF">2024-09-06T08:35:57Z</dcterms:modified>
</cp:coreProperties>
</file>